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93" r:id="rId2"/>
    <p:sldId id="318" r:id="rId3"/>
    <p:sldId id="319" r:id="rId4"/>
    <p:sldId id="320" r:id="rId5"/>
    <p:sldId id="321" r:id="rId6"/>
    <p:sldId id="322" r:id="rId7"/>
    <p:sldId id="307" r:id="rId8"/>
    <p:sldId id="308" r:id="rId9"/>
    <p:sldId id="310" r:id="rId10"/>
    <p:sldId id="311" r:id="rId11"/>
    <p:sldId id="323" r:id="rId12"/>
    <p:sldId id="261" r:id="rId13"/>
    <p:sldId id="324" r:id="rId14"/>
    <p:sldId id="272" r:id="rId15"/>
    <p:sldId id="288" r:id="rId16"/>
    <p:sldId id="289" r:id="rId17"/>
    <p:sldId id="280" r:id="rId18"/>
    <p:sldId id="334" r:id="rId19"/>
    <p:sldId id="335" r:id="rId20"/>
    <p:sldId id="285" r:id="rId21"/>
    <p:sldId id="336" r:id="rId22"/>
    <p:sldId id="337" r:id="rId23"/>
    <p:sldId id="258" r:id="rId24"/>
    <p:sldId id="281" r:id="rId25"/>
    <p:sldId id="282" r:id="rId26"/>
    <p:sldId id="283" r:id="rId27"/>
    <p:sldId id="284" r:id="rId28"/>
    <p:sldId id="316" r:id="rId29"/>
    <p:sldId id="327" r:id="rId30"/>
    <p:sldId id="325" r:id="rId31"/>
    <p:sldId id="328" r:id="rId32"/>
    <p:sldId id="329" r:id="rId33"/>
    <p:sldId id="330" r:id="rId34"/>
    <p:sldId id="306" r:id="rId35"/>
    <p:sldId id="312" r:id="rId36"/>
    <p:sldId id="317" r:id="rId37"/>
    <p:sldId id="333" r:id="rId38"/>
    <p:sldId id="338" r:id="rId39"/>
    <p:sldId id="32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0"/>
    <p:restoredTop sz="94638"/>
  </p:normalViewPr>
  <p:slideViewPr>
    <p:cSldViewPr snapToGrid="0">
      <p:cViewPr varScale="1">
        <p:scale>
          <a:sx n="128" d="100"/>
          <a:sy n="128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45878-13DB-7D4E-95FF-5E4440D51212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8D554-41F8-B344-B394-50E9CFFBD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56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esteemed professors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thesis</a:t>
            </a:r>
            <a:r>
              <a:rPr lang="zh-CN" altLang="en-US" dirty="0"/>
              <a:t> </a:t>
            </a:r>
            <a:r>
              <a:rPr lang="en-US" altLang="zh-CN" dirty="0"/>
              <a:t>committee,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distinguished guests,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Hongru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supervisor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prof</a:t>
            </a:r>
            <a:r>
              <a:rPr lang="zh-CN" altLang="en-US" dirty="0"/>
              <a:t> </a:t>
            </a:r>
            <a:r>
              <a:rPr lang="en-US" altLang="zh-CN" dirty="0" err="1"/>
              <a:t>kam-fai</a:t>
            </a:r>
            <a:r>
              <a:rPr lang="zh-CN" altLang="en-US" dirty="0"/>
              <a:t> </a:t>
            </a:r>
            <a:r>
              <a:rPr lang="en-US" altLang="zh-CN" dirty="0" err="1"/>
              <a:t>wong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defense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proposal</a:t>
            </a:r>
            <a:r>
              <a:rPr lang="zh-CN" altLang="en-US" dirty="0"/>
              <a:t> </a:t>
            </a:r>
            <a:r>
              <a:rPr lang="en-US" altLang="zh-CN" dirty="0"/>
              <a:t>named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linker</a:t>
            </a:r>
            <a:r>
              <a:rPr lang="zh-CN" altLang="en-US" dirty="0"/>
              <a:t> </a:t>
            </a:r>
            <a:r>
              <a:rPr lang="en-US" altLang="zh-CN" dirty="0"/>
              <a:t>integrating</a:t>
            </a:r>
            <a:r>
              <a:rPr lang="zh-CN" altLang="en-US" dirty="0"/>
              <a:t> </a:t>
            </a:r>
            <a:r>
              <a:rPr lang="en-US" altLang="zh-CN" dirty="0"/>
              <a:t>internal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88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fair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conviencing</a:t>
            </a:r>
            <a:r>
              <a:rPr lang="zh-CN" altLang="en-US" dirty="0"/>
              <a:t> </a:t>
            </a:r>
            <a:r>
              <a:rPr lang="en-US" altLang="zh-CN" dirty="0" err="1"/>
              <a:t>comparision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 err="1"/>
              <a:t>chatgpt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fair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conviencing</a:t>
            </a:r>
            <a:r>
              <a:rPr lang="zh-CN" altLang="en-US" dirty="0"/>
              <a:t> </a:t>
            </a:r>
            <a:r>
              <a:rPr lang="en-US" altLang="zh-CN" dirty="0" err="1"/>
              <a:t>comparision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 err="1"/>
              <a:t>chatgpt</a:t>
            </a:r>
            <a:r>
              <a:rPr lang="zh-CN" altLang="en-US" dirty="0"/>
              <a:t> </a:t>
            </a:r>
            <a:r>
              <a:rPr lang="en-US" altLang="zh-CN" dirty="0"/>
              <a:t>achieves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72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they can be classified as</a:t>
            </a:r>
            <a:r>
              <a:rPr lang="zh-CN" altLang="en-US" dirty="0"/>
              <a:t> </a:t>
            </a:r>
            <a:r>
              <a:rPr lang="en-US" altLang="zh-CN" dirty="0"/>
              <a:t>task-oriented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</a:p>
          <a:p>
            <a:endParaRPr lang="en-US" altLang="zh-CN" dirty="0"/>
          </a:p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appearance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seq2seq</a:t>
            </a:r>
            <a:r>
              <a:rPr lang="zh-CN" altLang="en-US" dirty="0"/>
              <a:t> </a:t>
            </a:r>
            <a:r>
              <a:rPr lang="en-US" altLang="zh-CN" dirty="0"/>
              <a:t>framework,</a:t>
            </a:r>
            <a:r>
              <a:rPr lang="zh-CN" altLang="en-US" dirty="0"/>
              <a:t> </a:t>
            </a:r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  <a:r>
              <a:rPr lang="zh-CN" altLang="en-US" dirty="0"/>
              <a:t> </a:t>
            </a:r>
            <a:r>
              <a:rPr lang="en-US" altLang="zh-CN" dirty="0"/>
              <a:t>attracts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firstly</a:t>
            </a:r>
            <a:r>
              <a:rPr lang="zh-CN" altLang="en-US" dirty="0"/>
              <a:t> </a:t>
            </a:r>
            <a:r>
              <a:rPr lang="en-US" altLang="zh-CN" dirty="0"/>
              <a:t>got</a:t>
            </a:r>
            <a:r>
              <a:rPr lang="zh-CN" altLang="en-US" dirty="0"/>
              <a:t> </a:t>
            </a:r>
            <a:r>
              <a:rPr lang="en-US" altLang="zh-CN" dirty="0"/>
              <a:t>formal</a:t>
            </a:r>
            <a:r>
              <a:rPr lang="zh-CN" altLang="en-US" dirty="0"/>
              <a:t> </a:t>
            </a:r>
            <a:r>
              <a:rPr lang="en-US" altLang="zh-CN" dirty="0"/>
              <a:t>definition.</a:t>
            </a:r>
          </a:p>
          <a:p>
            <a:endParaRPr lang="en-US" altLang="zh-CN" dirty="0"/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now,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complicated,</a:t>
            </a:r>
          </a:p>
          <a:p>
            <a:endParaRPr lang="en-US" altLang="zh-CN" dirty="0"/>
          </a:p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evolves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single-domain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cross-domain,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 err="1"/>
              <a:t>xxxxx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leading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appearance of</a:t>
            </a:r>
            <a:r>
              <a:rPr lang="zh-CN" altLang="en-US" dirty="0"/>
              <a:t> </a:t>
            </a:r>
            <a:r>
              <a:rPr lang="en-US" altLang="zh-CN" dirty="0"/>
              <a:t>pre-trained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 err="1"/>
              <a:t>bert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7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fusion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 err="1"/>
              <a:t>llm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trends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fusion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task-oriented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  <a:r>
              <a:rPr lang="zh-CN" altLang="en-US" dirty="0"/>
              <a:t> </a:t>
            </a:r>
            <a:r>
              <a:rPr lang="en-US" altLang="zh-CN" dirty="0"/>
              <a:t>starts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fusion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task-oriented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  <a:br>
              <a:rPr lang="en-US" altLang="zh-CN" dirty="0"/>
            </a:br>
            <a:r>
              <a:rPr lang="en-US" altLang="zh-CN" dirty="0"/>
              <a:t>SOLOIST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fuses</a:t>
            </a:r>
            <a:r>
              <a:rPr lang="zh-CN" altLang="en-US" dirty="0"/>
              <a:t> </a:t>
            </a:r>
            <a:r>
              <a:rPr lang="en-US" altLang="zh-CN" dirty="0"/>
              <a:t>DST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NLG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formulating</a:t>
            </a:r>
            <a:r>
              <a:rPr lang="zh-CN" altLang="en-US" dirty="0"/>
              <a:t> </a:t>
            </a:r>
            <a:r>
              <a:rPr lang="en-US" altLang="zh-CN" dirty="0"/>
              <a:t>task-oriented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end-to-end</a:t>
            </a:r>
            <a:r>
              <a:rPr lang="zh-CN" altLang="en-US" dirty="0"/>
              <a:t> </a:t>
            </a:r>
            <a:r>
              <a:rPr lang="en-US" altLang="zh-CN" dirty="0"/>
              <a:t>manner</a:t>
            </a:r>
            <a:br>
              <a:rPr lang="en-US" altLang="zh-CN" dirty="0"/>
            </a:b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paradigm,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fuses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task-oriented</a:t>
            </a:r>
            <a:r>
              <a:rPr lang="zh-CN" altLang="en-US" dirty="0"/>
              <a:t> </a:t>
            </a:r>
            <a:r>
              <a:rPr lang="en-US" altLang="zh-CN" dirty="0"/>
              <a:t>ds,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last,</a:t>
            </a:r>
            <a:r>
              <a:rPr lang="zh-CN" altLang="en-US" dirty="0"/>
              <a:t> </a:t>
            </a:r>
            <a:r>
              <a:rPr lang="en-US" altLang="zh-CN" dirty="0"/>
              <a:t>PPTOD</a:t>
            </a:r>
            <a:r>
              <a:rPr lang="zh-CN" altLang="en-US" dirty="0"/>
              <a:t> </a:t>
            </a:r>
            <a:r>
              <a:rPr lang="en-US" altLang="zh-CN" dirty="0"/>
              <a:t>fuses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sub-tasks</a:t>
            </a:r>
            <a:r>
              <a:rPr lang="zh-CN" altLang="en-US" dirty="0"/>
              <a:t> </a:t>
            </a:r>
            <a:r>
              <a:rPr lang="en-US" altLang="zh-CN" dirty="0"/>
              <a:t>together.</a:t>
            </a:r>
            <a:r>
              <a:rPr lang="zh-CN" altLang="en-US" dirty="0"/>
              <a:t> </a:t>
            </a:r>
            <a:endParaRPr lang="en-HK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task-oriented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end2end</a:t>
            </a:r>
            <a:r>
              <a:rPr lang="zh-CN" altLang="en-US" dirty="0"/>
              <a:t> </a:t>
            </a:r>
            <a:r>
              <a:rPr lang="en-US" altLang="zh-CN" dirty="0"/>
              <a:t>task-oriented</a:t>
            </a:r>
            <a:r>
              <a:rPr lang="zh-CN" altLang="en-US" dirty="0"/>
              <a:t> </a:t>
            </a:r>
            <a:r>
              <a:rPr lang="en-US" altLang="zh-CN" dirty="0"/>
              <a:t>ds,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distinguished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system.</a:t>
            </a:r>
          </a:p>
          <a:p>
            <a:endParaRPr lang="en-US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way,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similar with</a:t>
            </a:r>
            <a:r>
              <a:rPr lang="zh-CN" altLang="en-US" dirty="0"/>
              <a:t> </a:t>
            </a:r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ds,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fuse</a:t>
            </a:r>
            <a:r>
              <a:rPr lang="zh-CN" altLang="en-US" dirty="0"/>
              <a:t> </a:t>
            </a:r>
            <a:r>
              <a:rPr lang="en-US" altLang="zh-CN" dirty="0"/>
              <a:t>e2e</a:t>
            </a:r>
            <a:r>
              <a:rPr lang="zh-CN" altLang="en-US" dirty="0"/>
              <a:t> </a:t>
            </a:r>
            <a:r>
              <a:rPr lang="en-US" altLang="zh-CN" dirty="0"/>
              <a:t>task-oriented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ds,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designing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schema.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1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Secondly,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before,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pre-trained</a:t>
            </a:r>
            <a:r>
              <a:rPr lang="zh-CN" altLang="en-US" dirty="0"/>
              <a:t> </a:t>
            </a:r>
            <a:r>
              <a:rPr lang="en-US" altLang="zh-CN" dirty="0" err="1"/>
              <a:t>lm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ds,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scaling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size,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PLM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LLM.</a:t>
            </a:r>
            <a:br>
              <a:rPr lang="en-US" altLang="zh-CN" dirty="0"/>
            </a:b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tremendous and</a:t>
            </a:r>
            <a:r>
              <a:rPr lang="zh-CN" altLang="en-US" dirty="0"/>
              <a:t> </a:t>
            </a:r>
            <a:r>
              <a:rPr lang="en-US" altLang="zh-CN" dirty="0"/>
              <a:t>diverse</a:t>
            </a:r>
            <a:r>
              <a:rPr lang="zh-CN" altLang="en-US" dirty="0"/>
              <a:t> </a:t>
            </a:r>
            <a:r>
              <a:rPr lang="en-US" altLang="zh-CN" dirty="0"/>
              <a:t>pre-training</a:t>
            </a:r>
            <a:r>
              <a:rPr lang="zh-CN" altLang="en-US" dirty="0"/>
              <a:t> </a:t>
            </a:r>
            <a:r>
              <a:rPr lang="en-US" altLang="zh-CN" dirty="0"/>
              <a:t>corpus,</a:t>
            </a:r>
            <a:r>
              <a:rPr lang="zh-CN" altLang="en-US" dirty="0"/>
              <a:t> </a:t>
            </a:r>
            <a:r>
              <a:rPr lang="en-US" altLang="zh-CN" dirty="0"/>
              <a:t>almost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model.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in-domain</a:t>
            </a:r>
            <a:r>
              <a:rPr lang="zh-CN" altLang="en-US" dirty="0"/>
              <a:t> </a:t>
            </a:r>
            <a:r>
              <a:rPr lang="en-US" altLang="zh-CN" dirty="0"/>
              <a:t>finetuning,</a:t>
            </a:r>
            <a:r>
              <a:rPr lang="zh-CN" altLang="en-US" dirty="0"/>
              <a:t> </a:t>
            </a:r>
            <a:r>
              <a:rPr lang="en-US" altLang="zh-CN" dirty="0"/>
              <a:t>LLM-based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appears.</a:t>
            </a:r>
            <a:r>
              <a:rPr lang="zh-CN" altLang="en-US" dirty="0"/>
              <a:t> </a:t>
            </a:r>
            <a:br>
              <a:rPr lang="en-HK" altLang="zh-CN" dirty="0"/>
            </a:b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GPT-2</a:t>
            </a:r>
            <a:r>
              <a:rPr lang="zh-CN" altLang="en-US" dirty="0"/>
              <a:t> </a:t>
            </a:r>
            <a:r>
              <a:rPr lang="en-US" altLang="zh-CN" dirty="0"/>
              <a:t>(PLM)</a:t>
            </a:r>
            <a:r>
              <a:rPr lang="zh-CN" altLang="en-US" dirty="0"/>
              <a:t> </a:t>
            </a:r>
            <a:r>
              <a:rPr lang="en-US" altLang="zh-CN" dirty="0"/>
              <a:t>GPT-3.5</a:t>
            </a:r>
            <a:r>
              <a:rPr lang="zh-CN" altLang="en-US" dirty="0"/>
              <a:t> </a:t>
            </a:r>
            <a:r>
              <a:rPr lang="en-US" altLang="zh-CN" dirty="0"/>
              <a:t>(LLM)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3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LLM-based</a:t>
            </a:r>
            <a:r>
              <a:rPr lang="zh-CN" altLang="en-US" dirty="0"/>
              <a:t> </a:t>
            </a:r>
            <a:r>
              <a:rPr lang="en-US" altLang="zh-CN" dirty="0"/>
              <a:t>DS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mapping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dialogue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dialogue,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infer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persona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curious,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finance</a:t>
            </a:r>
            <a:r>
              <a:rPr lang="zh-CN" altLang="en-US" dirty="0"/>
              <a:t> </a:t>
            </a:r>
            <a:r>
              <a:rPr lang="en-US" altLang="zh-CN" dirty="0"/>
              <a:t>domain,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tailored</a:t>
            </a:r>
            <a:r>
              <a:rPr lang="zh-CN" altLang="en-US" dirty="0"/>
              <a:t> </a:t>
            </a:r>
            <a:r>
              <a:rPr lang="en-US" altLang="zh-CN" dirty="0"/>
              <a:t>response,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exhibited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conversation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85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Gentle,</a:t>
            </a:r>
            <a:r>
              <a:rPr lang="zh-CN" altLang="en-US" dirty="0"/>
              <a:t> </a:t>
            </a:r>
            <a:r>
              <a:rPr lang="en-US" altLang="zh-CN" dirty="0"/>
              <a:t>specific,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emotional</a:t>
            </a:r>
            <a:r>
              <a:rPr lang="zh-CN" altLang="en-US" dirty="0"/>
              <a:t> </a:t>
            </a:r>
            <a:r>
              <a:rPr lang="en-US" altLang="zh-CN" dirty="0"/>
              <a:t>support,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aspects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44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M-</a:t>
            </a:r>
            <a:r>
              <a:rPr lang="en-US" altLang="zh-CN" dirty="0" err="1"/>
              <a:t>CoT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controllable.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88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M-</a:t>
            </a:r>
            <a:r>
              <a:rPr lang="en-US" altLang="zh-CN" dirty="0" err="1"/>
              <a:t>CoT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controllable.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36DCE-7BA7-8246-B35F-1586898305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7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68B6-940A-7AE2-33F1-55860AAA1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B91C8-39CF-FEC3-A596-44972E6FF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B1BF-43C3-F179-9347-CAFE799A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5DC7-F823-FAFB-ADD8-96A657BF6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6481A-A69D-ADFA-2519-37762EE7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5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ACC16-3B59-76ED-E18F-2F8C0FF7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1BFAD-155F-08EA-4129-277C28496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A8034-0CE4-AE5F-A97A-643C9C13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F923C-AE72-8D74-C4F9-0A375066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836DA-B6E4-3436-4338-254D7667C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6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1AD2CC-152A-17D6-48A6-989659D12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E5DF5-A687-3054-9F02-39102CE50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A886D-6FB8-77D9-3DFC-B26DA8655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74DF9-2DC8-3207-D66C-CC4C77C3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67DA3-B9C6-4612-2009-B72775F7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4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AD62-EE36-3B24-6679-DF969C53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6B839-B943-C650-EE72-FA59C3CD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34310-0D21-5581-11A4-7FE3FB5C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1A1A1-41E4-1749-FFF8-AD472C9E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DDA1-5561-6251-954F-D1756403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EC4E-CD5A-782F-0018-4B412101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FD0A2-BA9C-DD02-6FD7-C9881FA1C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078F0-5569-BDCF-C4FA-524B9485E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E3205-4E1E-7FCA-25B9-6296CD24C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EF93-4EF8-BBF7-175D-33E3A2FF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5E7FC-E545-BDB9-7A08-556A0E5B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3485-D5BE-9D80-B597-BDC146A6D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320BA-4A2F-ADB6-78F7-F2BDC3C20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06941-118A-0E70-A816-5C03FB34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D155B-5EF9-EC7B-AF16-5C933C9E7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7BB4D-B9A8-BB19-463C-87F13B18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8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2F77-0720-988C-3E89-16F5E05D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D8F60-7480-AF29-17DF-14B5E7B6B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317F3-755E-EAA9-E451-2742DC785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182871-3D79-3690-F133-C0635F0B8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EDA72-70E1-04B1-1A4F-786983C3A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A33DE-7CAF-EA63-2465-7E8195CB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30A8E1-FA24-7D3A-F907-E6E83D58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1CCD2F-4288-BA6C-7795-DA7BFA350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9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66A7E-6CD0-9831-7065-EC7CAE9D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E09BD-5689-7300-B9B8-295887EC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683B8-5F27-EBDD-3BFB-11913EE7C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BDEF4-6B09-F48D-37B2-92F37EBD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1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C76481-ACFE-3CEF-4800-E26FCF461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D41D1-8F59-146A-40B4-D47449D5E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199D1-5AA7-41A0-5440-692D33A4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9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FBB4-516E-7181-C439-CC26B0A3D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4EEE0-7F5E-1863-9B49-4FB3C437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301A0-B004-4529-37CD-372C205C8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84A22-B79B-7A62-531C-E71F05C7D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D6414-6C49-15CC-209F-B767FA4B1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B758D-E7DF-0376-4D0A-F44F8E01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7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F6AE-36EC-2B81-57F8-A44CD9C77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8A65FA-DC60-D561-680A-9CB39D1FA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A2215-1BA2-000A-1329-2C996BC26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46705-F11D-3590-F3A5-F35BF1C4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318A0-DBFF-74E1-ACF5-071F30D31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E189D-6DA3-3F46-A150-AE584BDC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6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09F3D-D61F-078A-6C1F-9FA77F8F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23311-EF9B-E997-22B9-272515982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1FCF0-69DD-93CB-F813-88AFCA2CC1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28B9-0F11-9D4C-8819-3FDB841AF9AD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830A1-4D3E-904E-B304-3CE4C7171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7EB2E-4FDE-B11C-0066-D17C337B9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CA11B-5FBB-A64E-8EE0-8C76C6E3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.png"/><Relationship Id="rId2" Type="http://schemas.openxmlformats.org/officeDocument/2006/relationships/image" Target="../media/image16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.png"/><Relationship Id="rId2" Type="http://schemas.openxmlformats.org/officeDocument/2006/relationships/image" Target="../media/image1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.png"/><Relationship Id="rId2" Type="http://schemas.openxmlformats.org/officeDocument/2006/relationships/image" Target="../media/image17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6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.png"/><Relationship Id="rId2" Type="http://schemas.openxmlformats.org/officeDocument/2006/relationships/image" Target="../media/image16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symyth.github.io/papers/from_language_models_to_language_agents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hyperlink" Target="https://docs.google.com/presentation/d/1FkANjhY9zyFXFQSpceKm5R9pklxmqvCa4oezgE64wWY/edit#slide=id.g257e713d96c_0_458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lianweng.github.io/posts/2023-06-23-agent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presentation/d/1FkANjhY9zyFXFQSpceKm5R9pklxmqvCa4oezgE64wWY/edit#slide=id.g257e713d96c_0_45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rulegreen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hyperlink" Target="https://github.com/ruleGreen/Survey-Evolution-DS" TargetMode="Externa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oai.cs.tsinghua.edu.cn/hml/media/files/dialog.pdf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AAFEB1-AEFB-852D-6F8B-7C25C0B32F67}"/>
              </a:ext>
            </a:extLst>
          </p:cNvPr>
          <p:cNvCxnSpPr>
            <a:cxnSpLocks/>
          </p:cNvCxnSpPr>
          <p:nvPr/>
        </p:nvCxnSpPr>
        <p:spPr>
          <a:xfrm>
            <a:off x="639191" y="2107661"/>
            <a:ext cx="10486008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948D18-C860-30DF-D1DB-CEF44D37AD6B}"/>
              </a:ext>
            </a:extLst>
          </p:cNvPr>
          <p:cNvCxnSpPr>
            <a:cxnSpLocks/>
          </p:cNvCxnSpPr>
          <p:nvPr/>
        </p:nvCxnSpPr>
        <p:spPr>
          <a:xfrm>
            <a:off x="639191" y="842245"/>
            <a:ext cx="10486008" cy="0"/>
          </a:xfrm>
          <a:prstGeom prst="line">
            <a:avLst/>
          </a:prstGeom>
          <a:ln w="508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Subtitle 5">
            <a:extLst>
              <a:ext uri="{FF2B5EF4-FFF2-40B4-BE49-F238E27FC236}">
                <a16:creationId xmlns:a16="http://schemas.microsoft.com/office/drawing/2014/main" id="{17EAB822-CFCB-B52A-8D77-CB3D35E7C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0931" y="2584388"/>
            <a:ext cx="8236339" cy="1515478"/>
          </a:xfrm>
        </p:spPr>
        <p:txBody>
          <a:bodyPr>
            <a:noAutofit/>
          </a:bodyPr>
          <a:lstStyle/>
          <a:p>
            <a:r>
              <a:rPr lang="en-US" altLang="zh-CN" sz="2000" b="1" dirty="0" err="1">
                <a:latin typeface="Bell MT" panose="02020503060305020303" pitchFamily="18" charset="77"/>
              </a:rPr>
              <a:t>Hongru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WANG</a:t>
            </a:r>
          </a:p>
          <a:p>
            <a:endParaRPr lang="en-US" altLang="zh-CN" sz="2000" b="1" dirty="0">
              <a:latin typeface="Bell MT" panose="02020503060305020303" pitchFamily="18" charset="77"/>
            </a:endParaRPr>
          </a:p>
          <a:p>
            <a:r>
              <a:rPr lang="en-US" altLang="zh-CN" sz="2000" dirty="0">
                <a:latin typeface="Bell MT" panose="02020503060305020303" pitchFamily="18" charset="77"/>
              </a:rPr>
              <a:t>The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Chinese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University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of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Hong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Kong</a:t>
            </a:r>
          </a:p>
          <a:p>
            <a:r>
              <a:rPr lang="en-US" altLang="zh-CN" sz="2000" dirty="0">
                <a:latin typeface="Bell MT" panose="02020503060305020303" pitchFamily="18" charset="77"/>
              </a:rPr>
              <a:t>Supervisor: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Prof.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Kam-Fai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Wong</a:t>
            </a:r>
          </a:p>
        </p:txBody>
      </p:sp>
      <p:pic>
        <p:nvPicPr>
          <p:cNvPr id="7" name="Picture 2" descr="Chinese University of Hong Kong - Wikipedia">
            <a:extLst>
              <a:ext uri="{FF2B5EF4-FFF2-40B4-BE49-F238E27FC236}">
                <a16:creationId xmlns:a16="http://schemas.microsoft.com/office/drawing/2014/main" id="{EAA729D8-60A1-2C2F-BE92-F210E8F0C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35" y="4576593"/>
            <a:ext cx="1637661" cy="12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936FB1-054A-AE61-0EAB-591C0FB7071B}"/>
              </a:ext>
            </a:extLst>
          </p:cNvPr>
          <p:cNvSpPr txBox="1"/>
          <p:nvPr/>
        </p:nvSpPr>
        <p:spPr>
          <a:xfrm>
            <a:off x="329963" y="1089048"/>
            <a:ext cx="11104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C00000"/>
                </a:solidFill>
                <a:latin typeface="Bell MT" panose="02020503060305020303" pitchFamily="18" charset="77"/>
              </a:rPr>
              <a:t>(Large)</a:t>
            </a:r>
            <a:r>
              <a:rPr lang="zh-CN" altLang="en-US" sz="40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HK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Language Mode</a:t>
            </a:r>
            <a:r>
              <a:rPr lang="en-US" altLang="zh-CN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l-based</a:t>
            </a:r>
            <a:r>
              <a:rPr lang="zh-CN" altLang="en-US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Dialogue</a:t>
            </a:r>
            <a:r>
              <a:rPr lang="zh-CN" altLang="en-US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40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System</a:t>
            </a:r>
            <a:endParaRPr lang="en-HK" sz="4000" b="1" i="0" dirty="0">
              <a:solidFill>
                <a:srgbClr val="374151"/>
              </a:solidFill>
              <a:effectLst/>
              <a:latin typeface="Bell MT" panose="02020503060305020303" pitchFamily="18" charset="77"/>
            </a:endParaRPr>
          </a:p>
        </p:txBody>
      </p:sp>
      <p:pic>
        <p:nvPicPr>
          <p:cNvPr id="3074" name="Picture 2" descr="Committee - AI@FinTech 2019">
            <a:extLst>
              <a:ext uri="{FF2B5EF4-FFF2-40B4-BE49-F238E27FC236}">
                <a16:creationId xmlns:a16="http://schemas.microsoft.com/office/drawing/2014/main" id="{4F81CD86-06D7-9922-16E2-8D480AED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178" y="4646979"/>
            <a:ext cx="2787465" cy="11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38331A-19AF-E0D7-85DA-EE47BF6D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992" y="4692668"/>
            <a:ext cx="1284202" cy="103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@huawei-noah">
            <a:extLst>
              <a:ext uri="{FF2B5EF4-FFF2-40B4-BE49-F238E27FC236}">
                <a16:creationId xmlns:a16="http://schemas.microsoft.com/office/drawing/2014/main" id="{78A0DB07-DBE8-CED9-4459-1CAC2EAE9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543" y="4576593"/>
            <a:ext cx="1299727" cy="129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3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3505C0-3CC2-00CC-6B07-0C790AEC9AEA}"/>
              </a:ext>
            </a:extLst>
          </p:cNvPr>
          <p:cNvSpPr txBox="1"/>
          <p:nvPr/>
        </p:nvSpPr>
        <p:spPr>
          <a:xfrm>
            <a:off x="193742" y="43588"/>
            <a:ext cx="10280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Fusion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2: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LLMs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and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DMs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C4801-8355-DEE4-BD1F-CAC08AC5D1D0}"/>
              </a:ext>
            </a:extLst>
          </p:cNvPr>
          <p:cNvCxnSpPr>
            <a:cxnSpLocks/>
          </p:cNvCxnSpPr>
          <p:nvPr/>
        </p:nvCxnSpPr>
        <p:spPr>
          <a:xfrm>
            <a:off x="0" y="71132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914BC17-47B3-C894-1251-E7BC2D49E805}"/>
              </a:ext>
            </a:extLst>
          </p:cNvPr>
          <p:cNvSpPr txBox="1"/>
          <p:nvPr/>
        </p:nvSpPr>
        <p:spPr>
          <a:xfrm>
            <a:off x="1380316" y="1581504"/>
            <a:ext cx="79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Bell MT" panose="02020503060305020303" pitchFamily="18" charset="77"/>
              </a:rPr>
              <a:t>Task</a:t>
            </a:r>
            <a:endParaRPr lang="en-US" b="1" dirty="0">
              <a:solidFill>
                <a:schemeClr val="accent1"/>
              </a:solidFill>
              <a:latin typeface="Bell MT" panose="02020503060305020303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8EDCF-3967-D39C-597C-F9C1E76F60DF}"/>
              </a:ext>
            </a:extLst>
          </p:cNvPr>
          <p:cNvSpPr txBox="1"/>
          <p:nvPr/>
        </p:nvSpPr>
        <p:spPr>
          <a:xfrm>
            <a:off x="2715438" y="1590986"/>
            <a:ext cx="183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Single-domain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083CAE-15D2-51CF-089A-FF9A24D1C142}"/>
              </a:ext>
            </a:extLst>
          </p:cNvPr>
          <p:cNvCxnSpPr>
            <a:cxnSpLocks/>
          </p:cNvCxnSpPr>
          <p:nvPr/>
        </p:nvCxnSpPr>
        <p:spPr>
          <a:xfrm>
            <a:off x="4234297" y="1775652"/>
            <a:ext cx="356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A9BBE2-E832-2350-9A81-7E7B0D5D8475}"/>
              </a:ext>
            </a:extLst>
          </p:cNvPr>
          <p:cNvSpPr txBox="1"/>
          <p:nvPr/>
        </p:nvSpPr>
        <p:spPr>
          <a:xfrm>
            <a:off x="4604959" y="1586245"/>
            <a:ext cx="2060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Multiple-domain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6CCAF-4117-FE8A-19CF-A06F2B049FDC}"/>
              </a:ext>
            </a:extLst>
          </p:cNvPr>
          <p:cNvSpPr txBox="1"/>
          <p:nvPr/>
        </p:nvSpPr>
        <p:spPr>
          <a:xfrm>
            <a:off x="6830291" y="1586245"/>
            <a:ext cx="16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Cross-domain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0AB2DD-C3E5-751B-0D9F-F98FBA54C37E}"/>
              </a:ext>
            </a:extLst>
          </p:cNvPr>
          <p:cNvCxnSpPr>
            <a:cxnSpLocks/>
          </p:cNvCxnSpPr>
          <p:nvPr/>
        </p:nvCxnSpPr>
        <p:spPr>
          <a:xfrm>
            <a:off x="6416388" y="1775652"/>
            <a:ext cx="356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8AD2E51-655B-A751-9ED4-279A9074B17D}"/>
              </a:ext>
            </a:extLst>
          </p:cNvPr>
          <p:cNvSpPr txBox="1"/>
          <p:nvPr/>
        </p:nvSpPr>
        <p:spPr>
          <a:xfrm>
            <a:off x="1013113" y="2048002"/>
            <a:ext cx="16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Bell MT" panose="02020503060305020303" pitchFamily="18" charset="77"/>
              </a:rPr>
              <a:t>Architecture</a:t>
            </a:r>
            <a:endParaRPr lang="en-US" b="1" dirty="0">
              <a:solidFill>
                <a:schemeClr val="accent1"/>
              </a:solidFill>
              <a:latin typeface="Bell MT" panose="02020503060305020303" pitchFamily="18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6C967-5054-8116-3F60-D427DE737948}"/>
              </a:ext>
            </a:extLst>
          </p:cNvPr>
          <p:cNvSpPr txBox="1"/>
          <p:nvPr/>
        </p:nvSpPr>
        <p:spPr>
          <a:xfrm>
            <a:off x="2890406" y="2048002"/>
            <a:ext cx="183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Rule-based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97D00C-B6C4-168A-7FD3-73525E06DD76}"/>
              </a:ext>
            </a:extLst>
          </p:cNvPr>
          <p:cNvCxnSpPr>
            <a:cxnSpLocks/>
          </p:cNvCxnSpPr>
          <p:nvPr/>
        </p:nvCxnSpPr>
        <p:spPr>
          <a:xfrm>
            <a:off x="4234297" y="2237409"/>
            <a:ext cx="356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569A12-55FA-C5D6-D729-A08F6802ACC9}"/>
              </a:ext>
            </a:extLst>
          </p:cNvPr>
          <p:cNvSpPr txBox="1"/>
          <p:nvPr/>
        </p:nvSpPr>
        <p:spPr>
          <a:xfrm>
            <a:off x="4604959" y="2048002"/>
            <a:ext cx="2060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RNN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06E5E-5DFC-B361-CB93-736DFEB1299D}"/>
              </a:ext>
            </a:extLst>
          </p:cNvPr>
          <p:cNvSpPr txBox="1"/>
          <p:nvPr/>
        </p:nvSpPr>
        <p:spPr>
          <a:xfrm>
            <a:off x="5657743" y="2048002"/>
            <a:ext cx="16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Transformer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456D67-22D1-3E6B-A1B2-E77F0CB1419D}"/>
              </a:ext>
            </a:extLst>
          </p:cNvPr>
          <p:cNvCxnSpPr>
            <a:cxnSpLocks/>
          </p:cNvCxnSpPr>
          <p:nvPr/>
        </p:nvCxnSpPr>
        <p:spPr>
          <a:xfrm>
            <a:off x="5300988" y="2237409"/>
            <a:ext cx="356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690EE31-EB81-3E7E-BFB4-301DA9C9FDFC}"/>
              </a:ext>
            </a:extLst>
          </p:cNvPr>
          <p:cNvSpPr/>
          <p:nvPr/>
        </p:nvSpPr>
        <p:spPr>
          <a:xfrm>
            <a:off x="8691888" y="1775652"/>
            <a:ext cx="304799" cy="552333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317637-1F52-B5C2-81C1-5245141D4835}"/>
              </a:ext>
            </a:extLst>
          </p:cNvPr>
          <p:cNvSpPr txBox="1"/>
          <p:nvPr/>
        </p:nvSpPr>
        <p:spPr>
          <a:xfrm>
            <a:off x="9330769" y="1590986"/>
            <a:ext cx="223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Pre-trained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Language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Models</a:t>
            </a: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(PLM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）</a:t>
            </a:r>
            <a:endParaRPr lang="en-US" b="1" dirty="0">
              <a:solidFill>
                <a:srgbClr val="C00000"/>
              </a:solidFill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7A117A-E0BE-EBE3-1B43-C522339547DD}"/>
              </a:ext>
            </a:extLst>
          </p:cNvPr>
          <p:cNvSpPr txBox="1"/>
          <p:nvPr/>
        </p:nvSpPr>
        <p:spPr>
          <a:xfrm>
            <a:off x="3415037" y="3500952"/>
            <a:ext cx="814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PLM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6C20CA-9FB8-75E8-7981-B57BF01EA5CD}"/>
              </a:ext>
            </a:extLst>
          </p:cNvPr>
          <p:cNvSpPr txBox="1"/>
          <p:nvPr/>
        </p:nvSpPr>
        <p:spPr>
          <a:xfrm>
            <a:off x="6416388" y="3503139"/>
            <a:ext cx="2060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Dialogue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Model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56EC8F-3205-AE27-1CF1-778E638F03BE}"/>
              </a:ext>
            </a:extLst>
          </p:cNvPr>
          <p:cNvCxnSpPr>
            <a:cxnSpLocks/>
          </p:cNvCxnSpPr>
          <p:nvPr/>
        </p:nvCxnSpPr>
        <p:spPr>
          <a:xfrm>
            <a:off x="4357144" y="3678591"/>
            <a:ext cx="1951923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ED2A2F3-1A5A-9945-551E-44826E83CC8E}"/>
              </a:ext>
            </a:extLst>
          </p:cNvPr>
          <p:cNvSpPr txBox="1"/>
          <p:nvPr/>
        </p:nvSpPr>
        <p:spPr>
          <a:xfrm>
            <a:off x="4229774" y="3191272"/>
            <a:ext cx="235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In-domain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finetuning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152DC0-9F8D-D338-4C41-57DD18338D08}"/>
              </a:ext>
            </a:extLst>
          </p:cNvPr>
          <p:cNvCxnSpPr>
            <a:cxnSpLocks/>
          </p:cNvCxnSpPr>
          <p:nvPr/>
        </p:nvCxnSpPr>
        <p:spPr>
          <a:xfrm>
            <a:off x="3806591" y="3973391"/>
            <a:ext cx="15814" cy="1291336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F74EF06-9D65-7130-C0E0-2742C07CE0B3}"/>
              </a:ext>
            </a:extLst>
          </p:cNvPr>
          <p:cNvSpPr txBox="1"/>
          <p:nvPr/>
        </p:nvSpPr>
        <p:spPr>
          <a:xfrm>
            <a:off x="6330133" y="5415168"/>
            <a:ext cx="2060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LLM-based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Dialogue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Model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5AEB46-3530-B350-49B5-343ADA958F7E}"/>
              </a:ext>
            </a:extLst>
          </p:cNvPr>
          <p:cNvSpPr txBox="1"/>
          <p:nvPr/>
        </p:nvSpPr>
        <p:spPr>
          <a:xfrm>
            <a:off x="3415037" y="5454552"/>
            <a:ext cx="814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LLM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D10176-D3DE-3275-0493-FAA511F03C87}"/>
              </a:ext>
            </a:extLst>
          </p:cNvPr>
          <p:cNvSpPr txBox="1"/>
          <p:nvPr/>
        </p:nvSpPr>
        <p:spPr>
          <a:xfrm>
            <a:off x="2371090" y="4311282"/>
            <a:ext cx="14513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Bell MT" panose="02020503060305020303" pitchFamily="18" charset="77"/>
              </a:rPr>
              <a:t>Scaling</a:t>
            </a:r>
          </a:p>
          <a:p>
            <a:pPr algn="ctr"/>
            <a:r>
              <a:rPr lang="en-US" altLang="zh-CN" sz="1600" dirty="0">
                <a:latin typeface="Bell MT" panose="02020503060305020303" pitchFamily="18" charset="77"/>
              </a:rPr>
              <a:t>(data</a:t>
            </a:r>
            <a:r>
              <a:rPr lang="zh-CN" altLang="en-US" sz="1600" dirty="0">
                <a:latin typeface="Bell MT" panose="02020503060305020303" pitchFamily="18" charset="77"/>
              </a:rPr>
              <a:t> </a:t>
            </a:r>
            <a:r>
              <a:rPr lang="en-US" altLang="zh-CN" sz="1600" dirty="0">
                <a:latin typeface="Bell MT" panose="02020503060305020303" pitchFamily="18" charset="77"/>
              </a:rPr>
              <a:t>and</a:t>
            </a:r>
            <a:r>
              <a:rPr lang="zh-CN" altLang="en-US" sz="1600" dirty="0">
                <a:latin typeface="Bell MT" panose="02020503060305020303" pitchFamily="18" charset="77"/>
              </a:rPr>
              <a:t> </a:t>
            </a:r>
            <a:r>
              <a:rPr lang="en-US" altLang="zh-CN" sz="1600" dirty="0">
                <a:latin typeface="Bell MT" panose="02020503060305020303" pitchFamily="18" charset="77"/>
              </a:rPr>
              <a:t>size)</a:t>
            </a:r>
            <a:endParaRPr lang="en-US" sz="1600" dirty="0">
              <a:latin typeface="Bell MT" panose="02020503060305020303" pitchFamily="18" charset="77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1F1311-5510-0EEC-E6DF-D5776E462634}"/>
              </a:ext>
            </a:extLst>
          </p:cNvPr>
          <p:cNvCxnSpPr>
            <a:cxnSpLocks/>
          </p:cNvCxnSpPr>
          <p:nvPr/>
        </p:nvCxnSpPr>
        <p:spPr>
          <a:xfrm>
            <a:off x="4357144" y="5738334"/>
            <a:ext cx="1951923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8D7C4B9-6A2C-8016-AC9B-1881C6BCB372}"/>
              </a:ext>
            </a:extLst>
          </p:cNvPr>
          <p:cNvSpPr txBox="1"/>
          <p:nvPr/>
        </p:nvSpPr>
        <p:spPr>
          <a:xfrm>
            <a:off x="4229774" y="5251015"/>
            <a:ext cx="2352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In-domain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finetuning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D96AD06-6F5C-2327-4FCE-14C01C238567}"/>
              </a:ext>
            </a:extLst>
          </p:cNvPr>
          <p:cNvCxnSpPr>
            <a:cxnSpLocks/>
          </p:cNvCxnSpPr>
          <p:nvPr/>
        </p:nvCxnSpPr>
        <p:spPr>
          <a:xfrm flipV="1">
            <a:off x="4357144" y="4047406"/>
            <a:ext cx="2348456" cy="1173883"/>
          </a:xfrm>
          <a:prstGeom prst="straightConnector1">
            <a:avLst/>
          </a:prstGeom>
          <a:ln w="254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93AF154-C4E5-20B2-3317-C3D51AC50BCA}"/>
              </a:ext>
            </a:extLst>
          </p:cNvPr>
          <p:cNvSpPr txBox="1"/>
          <p:nvPr/>
        </p:nvSpPr>
        <p:spPr>
          <a:xfrm>
            <a:off x="5728355" y="4557503"/>
            <a:ext cx="1692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LLM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as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DM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C78ED-F976-CEE6-006F-3E83051FB111}"/>
              </a:ext>
            </a:extLst>
          </p:cNvPr>
          <p:cNvSpPr txBox="1"/>
          <p:nvPr/>
        </p:nvSpPr>
        <p:spPr>
          <a:xfrm>
            <a:off x="3351352" y="3037701"/>
            <a:ext cx="94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Bell MT" panose="02020503060305020303" pitchFamily="18" charset="77"/>
              </a:rPr>
              <a:t>GPT-2</a:t>
            </a:r>
            <a:endParaRPr lang="en-US" b="1" dirty="0">
              <a:latin typeface="Bell MT" panose="02020503060305020303" pitchFamily="18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8DEC28-8D89-A076-445D-6B7D420CC218}"/>
              </a:ext>
            </a:extLst>
          </p:cNvPr>
          <p:cNvSpPr txBox="1"/>
          <p:nvPr/>
        </p:nvSpPr>
        <p:spPr>
          <a:xfrm>
            <a:off x="3191647" y="5951085"/>
            <a:ext cx="126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Bell MT" panose="02020503060305020303" pitchFamily="18" charset="77"/>
              </a:rPr>
              <a:t>GPT-3.5</a:t>
            </a:r>
            <a:endParaRPr lang="en-US" b="1" dirty="0">
              <a:latin typeface="Bell MT" panose="02020503060305020303" pitchFamily="18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6C7A9-CF02-17D6-F543-739D4D33BFBD}"/>
              </a:ext>
            </a:extLst>
          </p:cNvPr>
          <p:cNvSpPr txBox="1"/>
          <p:nvPr/>
        </p:nvSpPr>
        <p:spPr>
          <a:xfrm>
            <a:off x="8409426" y="5553667"/>
            <a:ext cx="126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Bell MT" panose="02020503060305020303" pitchFamily="18" charset="77"/>
              </a:rPr>
              <a:t>ChatGPT</a:t>
            </a:r>
            <a:endParaRPr lang="en-US" b="1" dirty="0">
              <a:latin typeface="Bell MT" panose="02020503060305020303" pitchFamily="18" charset="77"/>
            </a:endParaRPr>
          </a:p>
        </p:txBody>
      </p:sp>
      <p:pic>
        <p:nvPicPr>
          <p:cNvPr id="24" name="Picture 23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C4CD860-6307-D466-18F8-418FDFC09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36CFB38-A35F-810D-DBCB-143FFE575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771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EAAD4-F5D8-7926-7AAD-04E45C78DC80}"/>
              </a:ext>
            </a:extLst>
          </p:cNvPr>
          <p:cNvSpPr txBox="1"/>
          <p:nvPr/>
        </p:nvSpPr>
        <p:spPr>
          <a:xfrm>
            <a:off x="93700" y="72304"/>
            <a:ext cx="817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LLM-based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95B007E-858C-CD0D-5F95-26C144E9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3D515-7DDF-0B23-A622-30D61F6F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9B001-126A-E367-CE34-E0FEA54FFFA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3159F2-5CF7-2ECA-DC6B-33197E91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64" y="1445367"/>
            <a:ext cx="8440271" cy="4308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23B2E0-FE7F-4ED3-AF69-A0761220E467}"/>
              </a:ext>
            </a:extLst>
          </p:cNvPr>
          <p:cNvSpPr txBox="1"/>
          <p:nvPr/>
        </p:nvSpPr>
        <p:spPr>
          <a:xfrm>
            <a:off x="2388704" y="6281516"/>
            <a:ext cx="741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A Survey of the Evolution of Language Model-Based Dialogue Systems</a:t>
            </a:r>
          </a:p>
        </p:txBody>
      </p:sp>
    </p:spTree>
    <p:extLst>
      <p:ext uri="{BB962C8B-B14F-4D97-AF65-F5344CB8AC3E}">
        <p14:creationId xmlns:p14="http://schemas.microsoft.com/office/powerpoint/2010/main" val="3152397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lar arrows in a circle&#10;&#10;Description automatically generated">
            <a:extLst>
              <a:ext uri="{FF2B5EF4-FFF2-40B4-BE49-F238E27FC236}">
                <a16:creationId xmlns:a16="http://schemas.microsoft.com/office/drawing/2014/main" id="{3D9B6F50-DEF8-8F97-8B94-88FD92CC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667" y="3265153"/>
            <a:ext cx="624609" cy="624609"/>
          </a:xfrm>
          <a:prstGeom prst="rect">
            <a:avLst/>
          </a:prstGeom>
        </p:spPr>
      </p:pic>
      <p:pic>
        <p:nvPicPr>
          <p:cNvPr id="39" name="Picture 38" descr="A circular arrows in a circle&#10;&#10;Description automatically generated">
            <a:extLst>
              <a:ext uri="{FF2B5EF4-FFF2-40B4-BE49-F238E27FC236}">
                <a16:creationId xmlns:a16="http://schemas.microsoft.com/office/drawing/2014/main" id="{0A01E40C-D913-8B48-F5D4-B8110EE1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27" y="1963726"/>
            <a:ext cx="3459682" cy="34596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D04DD-5010-A072-685D-3F9DEF5EF050}"/>
              </a:ext>
            </a:extLst>
          </p:cNvPr>
          <p:cNvSpPr txBox="1"/>
          <p:nvPr/>
        </p:nvSpPr>
        <p:spPr>
          <a:xfrm>
            <a:off x="3734930" y="3905668"/>
            <a:ext cx="155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Internal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Status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0C204-4ADE-E0C6-D37F-5DF8D577DFEA}"/>
              </a:ext>
            </a:extLst>
          </p:cNvPr>
          <p:cNvSpPr txBox="1"/>
          <p:nvPr/>
        </p:nvSpPr>
        <p:spPr>
          <a:xfrm>
            <a:off x="6919170" y="3864997"/>
            <a:ext cx="126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External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Sources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5" name="Picture 4" descr="A cartoon of a robot with a computer&#10;&#10;Description automatically generated with low confidence">
            <a:extLst>
              <a:ext uri="{FF2B5EF4-FFF2-40B4-BE49-F238E27FC236}">
                <a16:creationId xmlns:a16="http://schemas.microsoft.com/office/drawing/2014/main" id="{0CAE40A6-D5BA-F60B-9FDB-5E888A19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93" y="2040557"/>
            <a:ext cx="1561267" cy="1561267"/>
          </a:xfrm>
          <a:prstGeom prst="rect">
            <a:avLst/>
          </a:prstGeom>
        </p:spPr>
      </p:pic>
      <p:pic>
        <p:nvPicPr>
          <p:cNvPr id="6" name="Graphic 5" descr="User Crown Male outline">
            <a:extLst>
              <a:ext uri="{FF2B5EF4-FFF2-40B4-BE49-F238E27FC236}">
                <a16:creationId xmlns:a16="http://schemas.microsoft.com/office/drawing/2014/main" id="{349F6EC3-8004-6B6F-7EB7-54B0B6FA0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7382" y="3693567"/>
            <a:ext cx="393700" cy="338554"/>
          </a:xfrm>
          <a:prstGeom prst="rect">
            <a:avLst/>
          </a:prstGeom>
        </p:spPr>
      </p:pic>
      <p:pic>
        <p:nvPicPr>
          <p:cNvPr id="7" name="Graphic 6" descr="Address Book outline">
            <a:extLst>
              <a:ext uri="{FF2B5EF4-FFF2-40B4-BE49-F238E27FC236}">
                <a16:creationId xmlns:a16="http://schemas.microsoft.com/office/drawing/2014/main" id="{5E01E1FF-44B4-4119-28A3-DC97D1255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7382" y="4701826"/>
            <a:ext cx="370309" cy="370309"/>
          </a:xfrm>
          <a:prstGeom prst="rect">
            <a:avLst/>
          </a:prstGeom>
        </p:spPr>
      </p:pic>
      <p:pic>
        <p:nvPicPr>
          <p:cNvPr id="11" name="Graphic 10" descr="Books outline">
            <a:extLst>
              <a:ext uri="{FF2B5EF4-FFF2-40B4-BE49-F238E27FC236}">
                <a16:creationId xmlns:a16="http://schemas.microsoft.com/office/drawing/2014/main" id="{032C8B06-6AEE-9657-A3B1-24AB62814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6249" y="4076225"/>
            <a:ext cx="344063" cy="344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B629D-F174-25E0-851B-0E0945623996}"/>
              </a:ext>
            </a:extLst>
          </p:cNvPr>
          <p:cNvSpPr txBox="1"/>
          <p:nvPr/>
        </p:nvSpPr>
        <p:spPr>
          <a:xfrm>
            <a:off x="8891082" y="3672362"/>
            <a:ext cx="92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Persona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B404D-FB5F-FF60-65A3-AB2770DBDB55}"/>
              </a:ext>
            </a:extLst>
          </p:cNvPr>
          <p:cNvSpPr txBox="1"/>
          <p:nvPr/>
        </p:nvSpPr>
        <p:spPr>
          <a:xfrm>
            <a:off x="8830207" y="4061504"/>
            <a:ext cx="150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Document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092C2-C4AB-4A89-24CD-B42ECA6895A3}"/>
              </a:ext>
            </a:extLst>
          </p:cNvPr>
          <p:cNvSpPr txBox="1"/>
          <p:nvPr/>
        </p:nvSpPr>
        <p:spPr>
          <a:xfrm>
            <a:off x="8844906" y="4717703"/>
            <a:ext cx="10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Memory</a:t>
            </a:r>
          </a:p>
        </p:txBody>
      </p:sp>
      <p:pic>
        <p:nvPicPr>
          <p:cNvPr id="15" name="Picture 2" descr="Emoji - Wikipedia">
            <a:extLst>
              <a:ext uri="{FF2B5EF4-FFF2-40B4-BE49-F238E27FC236}">
                <a16:creationId xmlns:a16="http://schemas.microsoft.com/office/drawing/2014/main" id="{76819F69-8AA5-0B7D-6F8B-ADEFCB1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317" y="3479211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84760B-D51C-7BCA-056E-DCB828ABBB0B}"/>
              </a:ext>
            </a:extLst>
          </p:cNvPr>
          <p:cNvSpPr txBox="1"/>
          <p:nvPr/>
        </p:nvSpPr>
        <p:spPr>
          <a:xfrm>
            <a:off x="2224019" y="3452604"/>
            <a:ext cx="10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Emotion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CE863-6300-9629-28D7-3D754E4B31EE}"/>
              </a:ext>
            </a:extLst>
          </p:cNvPr>
          <p:cNvSpPr txBox="1"/>
          <p:nvPr/>
        </p:nvSpPr>
        <p:spPr>
          <a:xfrm>
            <a:off x="1898031" y="4455178"/>
            <a:ext cx="155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Bell MT" panose="02020503060305020303" pitchFamily="18" charset="77"/>
              </a:rPr>
              <a:t>Intermediate Reasoning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8ED4BD4-FEA1-55F0-3962-62196492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01" y="4534654"/>
            <a:ext cx="356625" cy="4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0B2706-E340-6BF6-E013-36FCC3F337AB}"/>
              </a:ext>
            </a:extLst>
          </p:cNvPr>
          <p:cNvSpPr txBox="1"/>
          <p:nvPr/>
        </p:nvSpPr>
        <p:spPr>
          <a:xfrm>
            <a:off x="8820948" y="4274885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3023C-839E-B5B3-625F-77B3BADA7C5E}"/>
              </a:ext>
            </a:extLst>
          </p:cNvPr>
          <p:cNvSpPr txBox="1"/>
          <p:nvPr/>
        </p:nvSpPr>
        <p:spPr>
          <a:xfrm>
            <a:off x="2358155" y="4116624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D4020-E569-CE36-4FA3-88156D1F6CEE}"/>
              </a:ext>
            </a:extLst>
          </p:cNvPr>
          <p:cNvSpPr txBox="1"/>
          <p:nvPr/>
        </p:nvSpPr>
        <p:spPr>
          <a:xfrm>
            <a:off x="4840206" y="4867555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6A3394-A8C5-330C-C21D-4EFFD09060E0}"/>
              </a:ext>
            </a:extLst>
          </p:cNvPr>
          <p:cNvCxnSpPr>
            <a:cxnSpLocks/>
          </p:cNvCxnSpPr>
          <p:nvPr/>
        </p:nvCxnSpPr>
        <p:spPr>
          <a:xfrm flipH="1">
            <a:off x="5093875" y="4272057"/>
            <a:ext cx="401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7DC8BC5C-B075-3B41-CD14-8655DCCB1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3456" y="4076225"/>
            <a:ext cx="356625" cy="356625"/>
          </a:xfrm>
          <a:prstGeom prst="rect">
            <a:avLst/>
          </a:prstGeom>
        </p:spPr>
      </p:pic>
      <p:pic>
        <p:nvPicPr>
          <p:cNvPr id="24" name="Picture 4" descr="Dialogue Flaticons Lineal Color icon">
            <a:extLst>
              <a:ext uri="{FF2B5EF4-FFF2-40B4-BE49-F238E27FC236}">
                <a16:creationId xmlns:a16="http://schemas.microsoft.com/office/drawing/2014/main" id="{108FEF5B-B527-EE7F-843E-EBD84E6A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10" y="3864997"/>
            <a:ext cx="854435" cy="8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E469F67F-A865-94DA-6CDA-EECC1C7C40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2887" y="4021169"/>
            <a:ext cx="356625" cy="3566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AE5746-7201-FC2F-286D-605183CF6FA3}"/>
              </a:ext>
            </a:extLst>
          </p:cNvPr>
          <p:cNvCxnSpPr>
            <a:cxnSpLocks/>
          </p:cNvCxnSpPr>
          <p:nvPr/>
        </p:nvCxnSpPr>
        <p:spPr>
          <a:xfrm>
            <a:off x="6521858" y="4272057"/>
            <a:ext cx="397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899B9-C572-3EEC-16D4-E89C34C8B22C}"/>
              </a:ext>
            </a:extLst>
          </p:cNvPr>
          <p:cNvCxnSpPr>
            <a:cxnSpLocks/>
          </p:cNvCxnSpPr>
          <p:nvPr/>
        </p:nvCxnSpPr>
        <p:spPr>
          <a:xfrm flipV="1">
            <a:off x="4592284" y="2931189"/>
            <a:ext cx="624609" cy="765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C58329-287B-C44D-5737-6F1A7671C11B}"/>
              </a:ext>
            </a:extLst>
          </p:cNvPr>
          <p:cNvCxnSpPr>
            <a:cxnSpLocks/>
          </p:cNvCxnSpPr>
          <p:nvPr/>
        </p:nvCxnSpPr>
        <p:spPr>
          <a:xfrm flipH="1" flipV="1">
            <a:off x="6861760" y="2821190"/>
            <a:ext cx="649632" cy="76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4991A5-3AEC-02C5-E33F-0FA0BA3C4834}"/>
              </a:ext>
            </a:extLst>
          </p:cNvPr>
          <p:cNvCxnSpPr>
            <a:cxnSpLocks/>
          </p:cNvCxnSpPr>
          <p:nvPr/>
        </p:nvCxnSpPr>
        <p:spPr>
          <a:xfrm>
            <a:off x="6747923" y="2931618"/>
            <a:ext cx="624609" cy="742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E20A6-2DA9-73DC-2988-6ECA1E8A04C9}"/>
              </a:ext>
            </a:extLst>
          </p:cNvPr>
          <p:cNvCxnSpPr>
            <a:cxnSpLocks/>
          </p:cNvCxnSpPr>
          <p:nvPr/>
        </p:nvCxnSpPr>
        <p:spPr>
          <a:xfrm flipV="1">
            <a:off x="5813950" y="3401727"/>
            <a:ext cx="0" cy="430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B93F0-6D6E-6947-D6B1-2F55532251BF}"/>
              </a:ext>
            </a:extLst>
          </p:cNvPr>
          <p:cNvCxnSpPr>
            <a:cxnSpLocks/>
          </p:cNvCxnSpPr>
          <p:nvPr/>
        </p:nvCxnSpPr>
        <p:spPr>
          <a:xfrm>
            <a:off x="6012901" y="3401727"/>
            <a:ext cx="2" cy="4308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C754F0-8AA4-9811-24B2-40A66C1E9E5A}"/>
              </a:ext>
            </a:extLst>
          </p:cNvPr>
          <p:cNvSpPr txBox="1"/>
          <p:nvPr/>
        </p:nvSpPr>
        <p:spPr>
          <a:xfrm>
            <a:off x="6083837" y="3410426"/>
            <a:ext cx="7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39A6CE-DDF1-DC85-AB32-1C2DE87D2187}"/>
              </a:ext>
            </a:extLst>
          </p:cNvPr>
          <p:cNvSpPr txBox="1"/>
          <p:nvPr/>
        </p:nvSpPr>
        <p:spPr>
          <a:xfrm>
            <a:off x="7134765" y="2862800"/>
            <a:ext cx="12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C9F37-9A9B-F0AB-E73B-2DA4C0FF89AD}"/>
              </a:ext>
            </a:extLst>
          </p:cNvPr>
          <p:cNvSpPr txBox="1"/>
          <p:nvPr/>
        </p:nvSpPr>
        <p:spPr>
          <a:xfrm>
            <a:off x="4685591" y="1423441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LLM-based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 descr="Database Basic Miscellany Lineal icon">
            <a:extLst>
              <a:ext uri="{FF2B5EF4-FFF2-40B4-BE49-F238E27FC236}">
                <a16:creationId xmlns:a16="http://schemas.microsoft.com/office/drawing/2014/main" id="{C8EEE5E8-C980-0FBE-CD98-FFC1E7D8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36" y="3327318"/>
            <a:ext cx="263114" cy="26311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BFFFED-BFD1-2846-0D8F-D3624ABAC385}"/>
              </a:ext>
            </a:extLst>
          </p:cNvPr>
          <p:cNvSpPr txBox="1"/>
          <p:nvPr/>
        </p:nvSpPr>
        <p:spPr>
          <a:xfrm>
            <a:off x="8844906" y="3283418"/>
            <a:ext cx="104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Database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37" name="Picture 4" descr="Psychology Special Lineal color icon">
            <a:extLst>
              <a:ext uri="{FF2B5EF4-FFF2-40B4-BE49-F238E27FC236}">
                <a16:creationId xmlns:a16="http://schemas.microsoft.com/office/drawing/2014/main" id="{D76CBD73-2575-0B53-49C0-ADEF2D56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89" y="3869265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2068A0-EB0C-661C-6AD7-27ADC0BD0F12}"/>
              </a:ext>
            </a:extLst>
          </p:cNvPr>
          <p:cNvSpPr txBox="1"/>
          <p:nvPr/>
        </p:nvSpPr>
        <p:spPr>
          <a:xfrm>
            <a:off x="2088171" y="3842658"/>
            <a:ext cx="1212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Psychology 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8" name="Picture 7" descr="A circular arrows in a circle&#10;&#10;Description automatically generated">
            <a:extLst>
              <a:ext uri="{FF2B5EF4-FFF2-40B4-BE49-F238E27FC236}">
                <a16:creationId xmlns:a16="http://schemas.microsoft.com/office/drawing/2014/main" id="{64AA5028-B4C0-5BF3-59C9-CE5C4322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740" y="3302719"/>
            <a:ext cx="624609" cy="62460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93700" y="72304"/>
            <a:ext cx="786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LLM-based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7DD557-D6DC-C422-5AFA-7761B88C27A3}"/>
              </a:ext>
            </a:extLst>
          </p:cNvPr>
          <p:cNvSpPr txBox="1"/>
          <p:nvPr/>
        </p:nvSpPr>
        <p:spPr>
          <a:xfrm>
            <a:off x="521408" y="2106612"/>
            <a:ext cx="4221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Cue-</a:t>
            </a:r>
            <a:r>
              <a:rPr lang="en-HK" b="1" i="0" dirty="0" err="1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CoT</a:t>
            </a:r>
            <a:r>
              <a:rPr lang="en-HK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: Chain-of-thought Prompting for Responding to In-depth Dialogue Questions with LLMs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Internal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solidFill>
                <a:srgbClr val="000000"/>
              </a:solidFill>
              <a:effectLst/>
              <a:latin typeface="Bell MT" panose="02020503060305020303" pitchFamily="18" charset="77"/>
            </a:endParaRPr>
          </a:p>
          <a:p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8AD6C3-C1D1-F797-1D7F-8A466A452FD1}"/>
              </a:ext>
            </a:extLst>
          </p:cNvPr>
          <p:cNvSpPr txBox="1"/>
          <p:nvPr/>
        </p:nvSpPr>
        <p:spPr>
          <a:xfrm>
            <a:off x="7644209" y="1749858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Large Language Models as Source Planner for Personalized Knowledge-grounded Dialogue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External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solidFill>
                <a:srgbClr val="000000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BF54C-22FC-C55E-EFEA-428C36CFF7DC}"/>
              </a:ext>
            </a:extLst>
          </p:cNvPr>
          <p:cNvSpPr txBox="1"/>
          <p:nvPr/>
        </p:nvSpPr>
        <p:spPr>
          <a:xfrm>
            <a:off x="6778160" y="5429887"/>
            <a:ext cx="508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TPE: Towards Better Compositional Reasoning over Conceptual Tools with Multi-persona Collaboration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Internal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with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External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solidFill>
                <a:srgbClr val="000000"/>
              </a:solidFill>
              <a:effectLst/>
              <a:latin typeface="Bell MT" panose="02020503060305020303" pitchFamily="18" charset="77"/>
            </a:endParaRPr>
          </a:p>
        </p:txBody>
      </p:sp>
      <p:pic>
        <p:nvPicPr>
          <p:cNvPr id="9" name="Picture 8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EC5F6FC-FD3D-D88B-B3F3-6FBD0BFB50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26026" y="55911"/>
            <a:ext cx="762581" cy="60116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FADB60C-F21E-890F-59AC-5BDD74355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39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7D04DD-5010-A072-685D-3F9DEF5EF050}"/>
              </a:ext>
            </a:extLst>
          </p:cNvPr>
          <p:cNvSpPr txBox="1"/>
          <p:nvPr/>
        </p:nvSpPr>
        <p:spPr>
          <a:xfrm>
            <a:off x="3833403" y="4229225"/>
            <a:ext cx="155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Internal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Status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0C204-4ADE-E0C6-D37F-5DF8D577DFEA}"/>
              </a:ext>
            </a:extLst>
          </p:cNvPr>
          <p:cNvSpPr txBox="1"/>
          <p:nvPr/>
        </p:nvSpPr>
        <p:spPr>
          <a:xfrm>
            <a:off x="7017643" y="4188554"/>
            <a:ext cx="126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External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Sources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5" name="Picture 4" descr="A cartoon of a robot with a computer&#10;&#10;Description automatically generated with low confidence">
            <a:extLst>
              <a:ext uri="{FF2B5EF4-FFF2-40B4-BE49-F238E27FC236}">
                <a16:creationId xmlns:a16="http://schemas.microsoft.com/office/drawing/2014/main" id="{0CAE40A6-D5BA-F60B-9FDB-5E888A1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366" y="2364114"/>
            <a:ext cx="1561267" cy="1561267"/>
          </a:xfrm>
          <a:prstGeom prst="rect">
            <a:avLst/>
          </a:prstGeom>
        </p:spPr>
      </p:pic>
      <p:pic>
        <p:nvPicPr>
          <p:cNvPr id="6" name="Graphic 5" descr="User Crown Male outline">
            <a:extLst>
              <a:ext uri="{FF2B5EF4-FFF2-40B4-BE49-F238E27FC236}">
                <a16:creationId xmlns:a16="http://schemas.microsoft.com/office/drawing/2014/main" id="{349F6EC3-8004-6B6F-7EB7-54B0B6FA0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5855" y="4017124"/>
            <a:ext cx="393700" cy="338554"/>
          </a:xfrm>
          <a:prstGeom prst="rect">
            <a:avLst/>
          </a:prstGeom>
        </p:spPr>
      </p:pic>
      <p:pic>
        <p:nvPicPr>
          <p:cNvPr id="7" name="Graphic 6" descr="Address Book outline">
            <a:extLst>
              <a:ext uri="{FF2B5EF4-FFF2-40B4-BE49-F238E27FC236}">
                <a16:creationId xmlns:a16="http://schemas.microsoft.com/office/drawing/2014/main" id="{5E01E1FF-44B4-4119-28A3-DC97D1255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5855" y="5025383"/>
            <a:ext cx="370309" cy="370309"/>
          </a:xfrm>
          <a:prstGeom prst="rect">
            <a:avLst/>
          </a:prstGeom>
        </p:spPr>
      </p:pic>
      <p:pic>
        <p:nvPicPr>
          <p:cNvPr id="11" name="Graphic 10" descr="Books outline">
            <a:extLst>
              <a:ext uri="{FF2B5EF4-FFF2-40B4-BE49-F238E27FC236}">
                <a16:creationId xmlns:a16="http://schemas.microsoft.com/office/drawing/2014/main" id="{032C8B06-6AEE-9657-A3B1-24AB62814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4722" y="4399782"/>
            <a:ext cx="344063" cy="344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B629D-F174-25E0-851B-0E0945623996}"/>
              </a:ext>
            </a:extLst>
          </p:cNvPr>
          <p:cNvSpPr txBox="1"/>
          <p:nvPr/>
        </p:nvSpPr>
        <p:spPr>
          <a:xfrm>
            <a:off x="8989555" y="3995919"/>
            <a:ext cx="92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Persona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B404D-FB5F-FF60-65A3-AB2770DBDB55}"/>
              </a:ext>
            </a:extLst>
          </p:cNvPr>
          <p:cNvSpPr txBox="1"/>
          <p:nvPr/>
        </p:nvSpPr>
        <p:spPr>
          <a:xfrm>
            <a:off x="8928680" y="4385061"/>
            <a:ext cx="150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Document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092C2-C4AB-4A89-24CD-B42ECA6895A3}"/>
              </a:ext>
            </a:extLst>
          </p:cNvPr>
          <p:cNvSpPr txBox="1"/>
          <p:nvPr/>
        </p:nvSpPr>
        <p:spPr>
          <a:xfrm>
            <a:off x="8943379" y="5041260"/>
            <a:ext cx="10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Memory</a:t>
            </a:r>
          </a:p>
        </p:txBody>
      </p:sp>
      <p:pic>
        <p:nvPicPr>
          <p:cNvPr id="15" name="Picture 2" descr="Emoji - Wikipedia">
            <a:extLst>
              <a:ext uri="{FF2B5EF4-FFF2-40B4-BE49-F238E27FC236}">
                <a16:creationId xmlns:a16="http://schemas.microsoft.com/office/drawing/2014/main" id="{76819F69-8AA5-0B7D-6F8B-ADEFCB1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90" y="3802768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84760B-D51C-7BCA-056E-DCB828ABBB0B}"/>
              </a:ext>
            </a:extLst>
          </p:cNvPr>
          <p:cNvSpPr txBox="1"/>
          <p:nvPr/>
        </p:nvSpPr>
        <p:spPr>
          <a:xfrm>
            <a:off x="2322492" y="3776161"/>
            <a:ext cx="10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Emotion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CE863-6300-9629-28D7-3D754E4B31EE}"/>
              </a:ext>
            </a:extLst>
          </p:cNvPr>
          <p:cNvSpPr txBox="1"/>
          <p:nvPr/>
        </p:nvSpPr>
        <p:spPr>
          <a:xfrm>
            <a:off x="1996504" y="4778735"/>
            <a:ext cx="155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Bell MT" panose="02020503060305020303" pitchFamily="18" charset="77"/>
              </a:rPr>
              <a:t>Intermediate Reasoning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8ED4BD4-FEA1-55F0-3962-62196492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74" y="4858211"/>
            <a:ext cx="356625" cy="4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0B2706-E340-6BF6-E013-36FCC3F337AB}"/>
              </a:ext>
            </a:extLst>
          </p:cNvPr>
          <p:cNvSpPr txBox="1"/>
          <p:nvPr/>
        </p:nvSpPr>
        <p:spPr>
          <a:xfrm>
            <a:off x="8919421" y="4598442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3023C-839E-B5B3-625F-77B3BADA7C5E}"/>
              </a:ext>
            </a:extLst>
          </p:cNvPr>
          <p:cNvSpPr txBox="1"/>
          <p:nvPr/>
        </p:nvSpPr>
        <p:spPr>
          <a:xfrm>
            <a:off x="2456628" y="4440181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D4020-E569-CE36-4FA3-88156D1F6CEE}"/>
              </a:ext>
            </a:extLst>
          </p:cNvPr>
          <p:cNvSpPr txBox="1"/>
          <p:nvPr/>
        </p:nvSpPr>
        <p:spPr>
          <a:xfrm>
            <a:off x="4938679" y="5191112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6A3394-A8C5-330C-C21D-4EFFD09060E0}"/>
              </a:ext>
            </a:extLst>
          </p:cNvPr>
          <p:cNvCxnSpPr>
            <a:cxnSpLocks/>
          </p:cNvCxnSpPr>
          <p:nvPr/>
        </p:nvCxnSpPr>
        <p:spPr>
          <a:xfrm flipH="1">
            <a:off x="5192348" y="4595614"/>
            <a:ext cx="401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7DC8BC5C-B075-3B41-CD14-8655DCCB1B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929" y="4399782"/>
            <a:ext cx="356625" cy="356625"/>
          </a:xfrm>
          <a:prstGeom prst="rect">
            <a:avLst/>
          </a:prstGeom>
        </p:spPr>
      </p:pic>
      <p:pic>
        <p:nvPicPr>
          <p:cNvPr id="24" name="Picture 4" descr="Dialogue Flaticons Lineal Color icon">
            <a:extLst>
              <a:ext uri="{FF2B5EF4-FFF2-40B4-BE49-F238E27FC236}">
                <a16:creationId xmlns:a16="http://schemas.microsoft.com/office/drawing/2014/main" id="{108FEF5B-B527-EE7F-843E-EBD84E6A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83" y="4188554"/>
            <a:ext cx="854435" cy="8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E469F67F-A865-94DA-6CDA-EECC1C7C40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1360" y="4344726"/>
            <a:ext cx="356625" cy="3566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AE5746-7201-FC2F-286D-605183CF6FA3}"/>
              </a:ext>
            </a:extLst>
          </p:cNvPr>
          <p:cNvCxnSpPr>
            <a:cxnSpLocks/>
          </p:cNvCxnSpPr>
          <p:nvPr/>
        </p:nvCxnSpPr>
        <p:spPr>
          <a:xfrm>
            <a:off x="6620331" y="4595614"/>
            <a:ext cx="397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899B9-C572-3EEC-16D4-E89C34C8B22C}"/>
              </a:ext>
            </a:extLst>
          </p:cNvPr>
          <p:cNvCxnSpPr>
            <a:cxnSpLocks/>
          </p:cNvCxnSpPr>
          <p:nvPr/>
        </p:nvCxnSpPr>
        <p:spPr>
          <a:xfrm flipV="1">
            <a:off x="4690757" y="3254746"/>
            <a:ext cx="624609" cy="765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C58329-287B-C44D-5737-6F1A7671C11B}"/>
              </a:ext>
            </a:extLst>
          </p:cNvPr>
          <p:cNvCxnSpPr>
            <a:cxnSpLocks/>
          </p:cNvCxnSpPr>
          <p:nvPr/>
        </p:nvCxnSpPr>
        <p:spPr>
          <a:xfrm flipH="1" flipV="1">
            <a:off x="6960233" y="3144747"/>
            <a:ext cx="649632" cy="76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4991A5-3AEC-02C5-E33F-0FA0BA3C4834}"/>
              </a:ext>
            </a:extLst>
          </p:cNvPr>
          <p:cNvCxnSpPr>
            <a:cxnSpLocks/>
          </p:cNvCxnSpPr>
          <p:nvPr/>
        </p:nvCxnSpPr>
        <p:spPr>
          <a:xfrm>
            <a:off x="6846396" y="3255175"/>
            <a:ext cx="624609" cy="742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E20A6-2DA9-73DC-2988-6ECA1E8A04C9}"/>
              </a:ext>
            </a:extLst>
          </p:cNvPr>
          <p:cNvCxnSpPr>
            <a:cxnSpLocks/>
          </p:cNvCxnSpPr>
          <p:nvPr/>
        </p:nvCxnSpPr>
        <p:spPr>
          <a:xfrm flipV="1">
            <a:off x="5912423" y="3725284"/>
            <a:ext cx="0" cy="430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B93F0-6D6E-6947-D6B1-2F55532251BF}"/>
              </a:ext>
            </a:extLst>
          </p:cNvPr>
          <p:cNvCxnSpPr>
            <a:cxnSpLocks/>
          </p:cNvCxnSpPr>
          <p:nvPr/>
        </p:nvCxnSpPr>
        <p:spPr>
          <a:xfrm>
            <a:off x="6111374" y="3725284"/>
            <a:ext cx="2" cy="4308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C754F0-8AA4-9811-24B2-40A66C1E9E5A}"/>
              </a:ext>
            </a:extLst>
          </p:cNvPr>
          <p:cNvSpPr txBox="1"/>
          <p:nvPr/>
        </p:nvSpPr>
        <p:spPr>
          <a:xfrm>
            <a:off x="6182310" y="3733983"/>
            <a:ext cx="7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39A6CE-DDF1-DC85-AB32-1C2DE87D2187}"/>
              </a:ext>
            </a:extLst>
          </p:cNvPr>
          <p:cNvSpPr txBox="1"/>
          <p:nvPr/>
        </p:nvSpPr>
        <p:spPr>
          <a:xfrm>
            <a:off x="7233238" y="3186357"/>
            <a:ext cx="12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C9F37-9A9B-F0AB-E73B-2DA4C0FF89AD}"/>
              </a:ext>
            </a:extLst>
          </p:cNvPr>
          <p:cNvSpPr txBox="1"/>
          <p:nvPr/>
        </p:nvSpPr>
        <p:spPr>
          <a:xfrm>
            <a:off x="4784064" y="1746998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LLM-based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 descr="Database Basic Miscellany Lineal icon">
            <a:extLst>
              <a:ext uri="{FF2B5EF4-FFF2-40B4-BE49-F238E27FC236}">
                <a16:creationId xmlns:a16="http://schemas.microsoft.com/office/drawing/2014/main" id="{C8EEE5E8-C980-0FBE-CD98-FFC1E7D8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309" y="3650875"/>
            <a:ext cx="263114" cy="26311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BFFFED-BFD1-2846-0D8F-D3624ABAC385}"/>
              </a:ext>
            </a:extLst>
          </p:cNvPr>
          <p:cNvSpPr txBox="1"/>
          <p:nvPr/>
        </p:nvSpPr>
        <p:spPr>
          <a:xfrm>
            <a:off x="8943379" y="3606975"/>
            <a:ext cx="104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Database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37" name="Picture 4" descr="Psychology Special Lineal color icon">
            <a:extLst>
              <a:ext uri="{FF2B5EF4-FFF2-40B4-BE49-F238E27FC236}">
                <a16:creationId xmlns:a16="http://schemas.microsoft.com/office/drawing/2014/main" id="{D76CBD73-2575-0B53-49C0-ADEF2D56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162" y="4192822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2068A0-EB0C-661C-6AD7-27ADC0BD0F12}"/>
              </a:ext>
            </a:extLst>
          </p:cNvPr>
          <p:cNvSpPr txBox="1"/>
          <p:nvPr/>
        </p:nvSpPr>
        <p:spPr>
          <a:xfrm>
            <a:off x="2186644" y="4166215"/>
            <a:ext cx="1212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Psychology 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8" name="Picture 7" descr="A circular arrows in a circle&#10;&#10;Description automatically generated">
            <a:extLst>
              <a:ext uri="{FF2B5EF4-FFF2-40B4-BE49-F238E27FC236}">
                <a16:creationId xmlns:a16="http://schemas.microsoft.com/office/drawing/2014/main" id="{64AA5028-B4C0-5BF3-59C9-CE5C43220A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7213" y="3626276"/>
            <a:ext cx="624609" cy="62460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0630137-6A1D-4DD9-CBC5-DBE4D8B409A5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Cue-</a:t>
            </a:r>
            <a:r>
              <a:rPr lang="en-US" altLang="zh-CN" sz="3200" b="1" dirty="0" err="1">
                <a:latin typeface="Bell MT" panose="02020503060305020303" pitchFamily="18" charset="77"/>
              </a:rPr>
              <a:t>CoT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(Internal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Capability )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7E920E-4E63-7266-E78F-6744A071C3D4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86BF262-FDF1-9A49-7320-4A62AF25A8F2}"/>
              </a:ext>
            </a:extLst>
          </p:cNvPr>
          <p:cNvSpPr txBox="1"/>
          <p:nvPr/>
        </p:nvSpPr>
        <p:spPr>
          <a:xfrm>
            <a:off x="521408" y="2106612"/>
            <a:ext cx="4221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Cue-</a:t>
            </a:r>
            <a:r>
              <a:rPr lang="en-HK" b="1" i="0" dirty="0" err="1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CoT</a:t>
            </a:r>
            <a:r>
              <a:rPr lang="en-HK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: Chain-of-thought Prompting for Responding to In-depth Dialogue Questions with LLMs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Internal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solidFill>
                <a:srgbClr val="000000"/>
              </a:solidFill>
              <a:effectLst/>
              <a:latin typeface="Bell MT" panose="02020503060305020303" pitchFamily="18" charset="77"/>
            </a:endParaRPr>
          </a:p>
          <a:p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25321-79E3-912E-12C7-7C39DDED29EC}"/>
              </a:ext>
            </a:extLst>
          </p:cNvPr>
          <p:cNvSpPr txBox="1"/>
          <p:nvPr/>
        </p:nvSpPr>
        <p:spPr>
          <a:xfrm>
            <a:off x="7644209" y="1749858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Large Language Models as Source Planner for Personalized Knowledge-grounded Dialogue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(External)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5D427-FF1D-422F-1370-C7F0DF72A1B7}"/>
              </a:ext>
            </a:extLst>
          </p:cNvPr>
          <p:cNvSpPr txBox="1"/>
          <p:nvPr/>
        </p:nvSpPr>
        <p:spPr>
          <a:xfrm>
            <a:off x="6778160" y="5429887"/>
            <a:ext cx="508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TPE: Towards Better Compositional Reasoning over Conceptual Tools with Multi-persona Collaboration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(Internal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with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External)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</p:txBody>
      </p:sp>
      <p:pic>
        <p:nvPicPr>
          <p:cNvPr id="10" name="Picture 9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D90A10D3-0FDF-AEEB-E4DB-E623EDB9D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9FD16AEC-BEFE-E43C-231E-93C28DC1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1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C4801-8355-DEE4-BD1F-CAC08AC5D1D0}"/>
              </a:ext>
            </a:extLst>
          </p:cNvPr>
          <p:cNvCxnSpPr>
            <a:cxnSpLocks/>
          </p:cNvCxnSpPr>
          <p:nvPr/>
        </p:nvCxnSpPr>
        <p:spPr>
          <a:xfrm>
            <a:off x="0" y="781842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5" name="Picture 1">
            <a:extLst>
              <a:ext uri="{FF2B5EF4-FFF2-40B4-BE49-F238E27FC236}">
                <a16:creationId xmlns:a16="http://schemas.microsoft.com/office/drawing/2014/main" id="{F01156F3-C027-B3E9-2FA4-0A450A32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2" y="4008828"/>
            <a:ext cx="10330516" cy="264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C13162-6B79-8714-5AF1-76B9C74ECFDE}"/>
              </a:ext>
            </a:extLst>
          </p:cNvPr>
          <p:cNvSpPr txBox="1"/>
          <p:nvPr/>
        </p:nvSpPr>
        <p:spPr>
          <a:xfrm>
            <a:off x="475751" y="1170916"/>
            <a:ext cx="108432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Large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Language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Models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(LLMs)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HK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possesses exceptional natural </a:t>
            </a:r>
            <a:r>
              <a:rPr lang="en-HK" b="1" i="1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language understanding</a:t>
            </a:r>
            <a:r>
              <a:rPr lang="en-HK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HK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and </a:t>
            </a:r>
            <a:r>
              <a:rPr lang="en-HK" b="1" i="1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generation</a:t>
            </a:r>
            <a:r>
              <a:rPr lang="en-HK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capabilities, making it an ideal foundation for a conversational system that provides a great user experience and significant convenience.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solidFill>
                <a:srgbClr val="374151"/>
              </a:solidFill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But:</a:t>
            </a:r>
            <a:endParaRPr lang="en-HK" altLang="zh-CN" dirty="0">
              <a:solidFill>
                <a:srgbClr val="374151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rgbClr val="374151"/>
                </a:solidFill>
                <a:latin typeface="Bell MT" panose="02020503060305020303" pitchFamily="18" charset="77"/>
              </a:rPr>
              <a:t>Most</a:t>
            </a:r>
            <a:r>
              <a:rPr lang="zh-CN" altLang="en-US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374151"/>
                </a:solidFill>
                <a:latin typeface="Bell MT" panose="02020503060305020303" pitchFamily="18" charset="77"/>
              </a:rPr>
              <a:t>of</a:t>
            </a:r>
            <a:r>
              <a:rPr lang="zh-CN" altLang="en-US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374151"/>
                </a:solidFill>
                <a:latin typeface="Bell MT" panose="02020503060305020303" pitchFamily="18" charset="77"/>
              </a:rPr>
              <a:t>them</a:t>
            </a:r>
            <a:r>
              <a:rPr lang="zh-CN" altLang="en-US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directly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mapping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the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dialogue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context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to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the</a:t>
            </a:r>
            <a:r>
              <a:rPr lang="zh-CN" altLang="en-US" b="1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374151"/>
                </a:solidFill>
                <a:latin typeface="Bell MT" panose="02020503060305020303" pitchFamily="18" charset="77"/>
              </a:rPr>
              <a:t>response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solidFill>
                  <a:srgbClr val="374151"/>
                </a:solidFill>
                <a:latin typeface="Bell MT" panose="02020503060305020303" pitchFamily="18" charset="77"/>
              </a:rPr>
              <a:t>Ignoring</a:t>
            </a:r>
            <a:r>
              <a:rPr lang="zh-CN" altLang="en-US" dirty="0">
                <a:solidFill>
                  <a:srgbClr val="374151"/>
                </a:solidFill>
                <a:latin typeface="Bell MT" panose="02020503060305020303" pitchFamily="18" charset="77"/>
              </a:rPr>
              <a:t> </a:t>
            </a:r>
            <a:r>
              <a:rPr lang="en-HK" b="0" i="0" dirty="0">
                <a:effectLst/>
                <a:latin typeface="Bell MT" panose="02020503060305020303" pitchFamily="18" charset="77"/>
              </a:rPr>
              <a:t>the linguistic cues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underneath</a:t>
            </a:r>
            <a:r>
              <a:rPr lang="en-HK" b="0" i="0" dirty="0">
                <a:effectLst/>
                <a:latin typeface="Bell MT" panose="02020503060305020303" pitchFamily="18" charset="77"/>
              </a:rPr>
              <a:t> dialogue context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such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as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user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status,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and</a:t>
            </a:r>
            <a:r>
              <a:rPr lang="zh-CN" altLang="en-US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effectLst/>
                <a:latin typeface="Bell MT" panose="02020503060305020303" pitchFamily="18" charset="77"/>
              </a:rPr>
              <a:t>thus</a:t>
            </a:r>
            <a:r>
              <a:rPr lang="en-HK" b="0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l</a:t>
            </a:r>
            <a:r>
              <a:rPr lang="en-HK" b="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acks the ability to employ corresponding language styles and knowledge systems when dealing with users of different personalities, emotions, and psychological states. </a:t>
            </a:r>
            <a:endParaRPr lang="en-US" altLang="zh-CN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C4952-8CFD-0930-1C12-31768D0409C6}"/>
              </a:ext>
            </a:extLst>
          </p:cNvPr>
          <p:cNvSpPr txBox="1"/>
          <p:nvPr/>
        </p:nvSpPr>
        <p:spPr>
          <a:xfrm>
            <a:off x="0" y="49980"/>
            <a:ext cx="6288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8DC5A3C4-FD72-BDC1-3302-90DEE7A41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4CF9D5A-58C4-2CA6-771A-E56154C4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56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EACEF-7534-92DF-9EAC-CDB8DFABF19E}"/>
              </a:ext>
            </a:extLst>
          </p:cNvPr>
          <p:cNvSpPr txBox="1"/>
          <p:nvPr/>
        </p:nvSpPr>
        <p:spPr>
          <a:xfrm>
            <a:off x="809898" y="982598"/>
            <a:ext cx="113821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We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formulate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multi-step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reasoning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problem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can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alleviated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by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 err="1">
                <a:latin typeface="Bell MT" panose="02020503060305020303" pitchFamily="18" charset="77"/>
              </a:rPr>
              <a:t>CoT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which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not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explored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dialogue.</a:t>
            </a:r>
            <a:endParaRPr lang="en-US" strike="sngStrike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1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First, infer and trace the core of the user's question or concern.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Then, plan a response that takes into account their </a:t>
            </a:r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status</a:t>
            </a: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like</a:t>
            </a:r>
            <a:r>
              <a:rPr lang="zh-CN" altLang="en-US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 </a:t>
            </a: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emotional state and psychological well-being.</a:t>
            </a:r>
            <a:r>
              <a:rPr lang="zh-CN" altLang="en-US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 （</a:t>
            </a:r>
            <a:r>
              <a:rPr lang="en-US" altLang="zh-CN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optional)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……</a:t>
            </a:r>
            <a:r>
              <a:rPr lang="zh-CN" altLang="en-US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(optional</a:t>
            </a:r>
            <a:r>
              <a:rPr lang="en-US" altLang="zh-CN" sz="1600" dirty="0">
                <a:solidFill>
                  <a:schemeClr val="bg2">
                    <a:lumMod val="90000"/>
                  </a:schemeClr>
                </a:solidFill>
                <a:latin typeface="Bell MT" panose="02020503060305020303" pitchFamily="18" charset="77"/>
              </a:rPr>
              <a:t>)</a:t>
            </a: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Finally, generate a personalized dialogue response.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Bell MT" panose="02020503060305020303" pitchFamily="18" charset="77"/>
            </a:endParaRP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DD2F9CE6-993E-FB3F-AA12-838E0F2A8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116" y="2588832"/>
            <a:ext cx="7782559" cy="393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1FC2F-0703-D5D4-A288-83F95D0CA8A5}"/>
              </a:ext>
            </a:extLst>
          </p:cNvPr>
          <p:cNvSpPr/>
          <p:nvPr/>
        </p:nvSpPr>
        <p:spPr>
          <a:xfrm>
            <a:off x="2501660" y="5978106"/>
            <a:ext cx="6685472" cy="593776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83B28F-21EE-6CB6-47D4-D4E2A5AA1FEC}"/>
              </a:ext>
            </a:extLst>
          </p:cNvPr>
          <p:cNvSpPr txBox="1"/>
          <p:nvPr/>
        </p:nvSpPr>
        <p:spPr>
          <a:xfrm>
            <a:off x="-180752" y="-3688"/>
            <a:ext cx="4879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09863254-5859-2589-1E34-996A7DFC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D7EF0CE-BAC0-A4CF-085F-E39AB87CA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27D7B5-4DEB-F312-45B8-F450A08973F9}"/>
              </a:ext>
            </a:extLst>
          </p:cNvPr>
          <p:cNvCxnSpPr>
            <a:cxnSpLocks/>
          </p:cNvCxnSpPr>
          <p:nvPr/>
        </p:nvCxnSpPr>
        <p:spPr>
          <a:xfrm>
            <a:off x="0" y="781842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5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EACEF-7534-92DF-9EAC-CDB8DFABF19E}"/>
              </a:ext>
            </a:extLst>
          </p:cNvPr>
          <p:cNvSpPr txBox="1"/>
          <p:nvPr/>
        </p:nvSpPr>
        <p:spPr>
          <a:xfrm>
            <a:off x="785556" y="1038896"/>
            <a:ext cx="120120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We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formulate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multi-step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reasoning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problem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can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alleviated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by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 err="1">
                <a:latin typeface="Bell MT" panose="02020503060305020303" pitchFamily="18" charset="77"/>
              </a:rPr>
              <a:t>CoT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which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not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explored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dialogue.</a:t>
            </a:r>
            <a:endParaRPr lang="en-US" strike="sngStrike" dirty="0">
              <a:solidFill>
                <a:srgbClr val="374151"/>
              </a:solidFill>
              <a:latin typeface="Söhne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First, infer and trace the core of the user's question or concern.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1" i="0" dirty="0">
                <a:effectLst/>
                <a:latin typeface="Bell MT" panose="02020503060305020303" pitchFamily="18" charset="77"/>
              </a:rPr>
              <a:t>Then, plan a response that takes into account their </a:t>
            </a:r>
            <a:r>
              <a:rPr lang="en-US" altLang="zh-CN" sz="1600" b="1" dirty="0">
                <a:latin typeface="Bell MT" panose="02020503060305020303" pitchFamily="18" charset="77"/>
              </a:rPr>
              <a:t>status</a:t>
            </a:r>
            <a:r>
              <a:rPr lang="zh-CN" altLang="en-US" sz="1600" b="1" dirty="0">
                <a:latin typeface="Bell MT" panose="02020503060305020303" pitchFamily="18" charset="77"/>
              </a:rPr>
              <a:t> </a:t>
            </a:r>
            <a:r>
              <a:rPr lang="en-US" altLang="zh-CN" sz="1600" b="1" dirty="0">
                <a:latin typeface="Bell MT" panose="02020503060305020303" pitchFamily="18" charset="77"/>
              </a:rPr>
              <a:t>like</a:t>
            </a:r>
            <a:r>
              <a:rPr lang="zh-CN" altLang="en-US" sz="1600" b="1" dirty="0">
                <a:latin typeface="Bell MT" panose="02020503060305020303" pitchFamily="18" charset="77"/>
              </a:rPr>
              <a:t> </a:t>
            </a:r>
            <a:r>
              <a:rPr lang="en-HK" sz="1600" b="1" i="0" dirty="0">
                <a:effectLst/>
                <a:latin typeface="Bell MT" panose="02020503060305020303" pitchFamily="18" charset="77"/>
              </a:rPr>
              <a:t>emotional state and psychological well-being</a:t>
            </a:r>
            <a:r>
              <a:rPr lang="zh-CN" altLang="en-US" sz="1600" b="1" dirty="0">
                <a:latin typeface="Bell MT" panose="02020503060305020303" pitchFamily="18" charset="77"/>
              </a:rPr>
              <a:t> </a:t>
            </a:r>
            <a:r>
              <a:rPr lang="en-US" altLang="zh-CN" sz="1600" b="1" dirty="0">
                <a:solidFill>
                  <a:srgbClr val="C00000"/>
                </a:solidFill>
                <a:latin typeface="Bell MT" panose="02020503060305020303" pitchFamily="18" charset="77"/>
              </a:rPr>
              <a:t>(</a:t>
            </a:r>
            <a:r>
              <a:rPr lang="en-US" altLang="zh-CN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optional)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……</a:t>
            </a:r>
            <a:r>
              <a:rPr lang="zh-CN" altLang="en-US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(optional</a:t>
            </a:r>
            <a:r>
              <a:rPr lang="en-US" altLang="zh-CN" sz="1600" b="1" dirty="0">
                <a:solidFill>
                  <a:srgbClr val="C00000"/>
                </a:solidFill>
                <a:latin typeface="Bell MT" panose="02020503060305020303" pitchFamily="18" charset="77"/>
              </a:rPr>
              <a:t>)</a:t>
            </a:r>
            <a:r>
              <a:rPr lang="en-HK" sz="16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sz="1600" b="0" i="0" dirty="0">
                <a:solidFill>
                  <a:schemeClr val="bg2">
                    <a:lumMod val="90000"/>
                  </a:schemeClr>
                </a:solidFill>
                <a:effectLst/>
                <a:latin typeface="Bell MT" panose="02020503060305020303" pitchFamily="18" charset="77"/>
              </a:rPr>
              <a:t>Finally, generate a personalized dialogue response.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Bell MT" panose="02020503060305020303" pitchFamily="18" charset="77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BF6FF7A5-0A9D-9FBC-6844-ADBAB570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63" y="2512622"/>
            <a:ext cx="8062673" cy="39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61FC2F-0703-D5D4-A288-83F95D0CA8A5}"/>
              </a:ext>
            </a:extLst>
          </p:cNvPr>
          <p:cNvSpPr/>
          <p:nvPr/>
        </p:nvSpPr>
        <p:spPr>
          <a:xfrm>
            <a:off x="2429469" y="3888350"/>
            <a:ext cx="7732701" cy="2589429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5A046-006A-4705-55DE-3A5F97889906}"/>
              </a:ext>
            </a:extLst>
          </p:cNvPr>
          <p:cNvSpPr txBox="1"/>
          <p:nvPr/>
        </p:nvSpPr>
        <p:spPr>
          <a:xfrm>
            <a:off x="-180752" y="-3688"/>
            <a:ext cx="4879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Multi-step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ACE60E2A-114D-1E42-E0E1-68C207D66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0D20FC8-C257-4EEA-F8C2-13399394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B5A580-0481-DCF6-B58B-700EB4E62C3B}"/>
              </a:ext>
            </a:extLst>
          </p:cNvPr>
          <p:cNvCxnSpPr>
            <a:cxnSpLocks/>
          </p:cNvCxnSpPr>
          <p:nvPr/>
        </p:nvCxnSpPr>
        <p:spPr>
          <a:xfrm>
            <a:off x="0" y="781842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3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C4801-8355-DEE4-BD1F-CAC08AC5D1D0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5B1EB4-4387-99AF-0FCF-967F8E746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1" y="967838"/>
            <a:ext cx="11123957" cy="5867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02E13-46A6-795A-93DC-5152AE3597C1}"/>
              </a:ext>
            </a:extLst>
          </p:cNvPr>
          <p:cNvSpPr txBox="1"/>
          <p:nvPr/>
        </p:nvSpPr>
        <p:spPr>
          <a:xfrm>
            <a:off x="0" y="95765"/>
            <a:ext cx="2474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Cue-</a:t>
            </a: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</a:t>
            </a:r>
            <a:endParaRPr 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D273A6A5-46B1-D917-D40D-C2CA933EE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0446554-23DE-12DF-A859-80D4854BE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902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C4801-8355-DEE4-BD1F-CAC08AC5D1D0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202E13-46A6-795A-93DC-5152AE3597C1}"/>
              </a:ext>
            </a:extLst>
          </p:cNvPr>
          <p:cNvSpPr txBox="1"/>
          <p:nvPr/>
        </p:nvSpPr>
        <p:spPr>
          <a:xfrm>
            <a:off x="1" y="95765"/>
            <a:ext cx="4591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Cue-</a:t>
            </a: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CoT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(Few-shot)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D273A6A5-46B1-D917-D40D-C2CA933E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0446554-23DE-12DF-A859-80D4854BE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33AF74-D7FB-095E-C5A4-76B7D7ADF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67" y="1268727"/>
            <a:ext cx="4468720" cy="4812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4DD2A7-011E-4A8E-7AA2-2617B9350DC7}"/>
              </a:ext>
            </a:extLst>
          </p:cNvPr>
          <p:cNvSpPr txBox="1"/>
          <p:nvPr/>
        </p:nvSpPr>
        <p:spPr>
          <a:xfrm>
            <a:off x="5464371" y="1557379"/>
            <a:ext cx="65294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HK" dirty="0">
                <a:latin typeface="Bell MT" panose="02020503060305020303" pitchFamily="18" charset="77"/>
              </a:rPr>
              <a:t>Since there are multiple steps, </a:t>
            </a:r>
            <a:r>
              <a:rPr lang="en-HK" b="1" dirty="0">
                <a:solidFill>
                  <a:srgbClr val="C00000"/>
                </a:solidFill>
                <a:latin typeface="Bell MT" panose="02020503060305020303" pitchFamily="18" charset="77"/>
              </a:rPr>
              <a:t>we design different selection strategies for each step</a:t>
            </a:r>
            <a:r>
              <a:rPr lang="en-HK" dirty="0">
                <a:latin typeface="Bell MT" panose="02020503060305020303" pitchFamily="18" charset="77"/>
              </a:rPr>
              <a:t>. Specifically, we first select demonstrations (c, s) according to dialogue context to infer status, and then select demonstrations (c, s, r) according to user status.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On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the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one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hand,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HK" b="1" dirty="0">
                <a:solidFill>
                  <a:srgbClr val="C00000"/>
                </a:solidFill>
                <a:latin typeface="Bell MT" panose="02020503060305020303" pitchFamily="18" charset="77"/>
              </a:rPr>
              <a:t>all intermediate reasoning results can be utilized as a criterion to select demonstration</a:t>
            </a:r>
            <a:r>
              <a:rPr lang="en-HK" dirty="0">
                <a:latin typeface="Bell MT" panose="02020503060305020303" pitchFamily="18" charset="77"/>
              </a:rPr>
              <a:t>s, providing additional signals for the latter reasoning</a:t>
            </a:r>
            <a:r>
              <a:rPr lang="en-US" altLang="zh-CN" dirty="0">
                <a:latin typeface="Bell MT" panose="02020503060305020303" pitchFamily="18" charset="77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On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the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other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hand,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</a:t>
            </a:r>
            <a:r>
              <a:rPr lang="en-HK" dirty="0">
                <a:latin typeface="Bell MT" panose="02020503060305020303" pitchFamily="18" charset="77"/>
              </a:rPr>
              <a:t>t is convenient to process these intermediate outputs, </a:t>
            </a:r>
            <a:r>
              <a:rPr lang="en-HK" b="1" dirty="0">
                <a:solidFill>
                  <a:srgbClr val="C00000"/>
                </a:solidFill>
                <a:latin typeface="Bell MT" panose="02020503060305020303" pitchFamily="18" charset="77"/>
              </a:rPr>
              <a:t>allowing for actions such as incorporating user profiles for personalization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HK" b="1" dirty="0">
                <a:solidFill>
                  <a:srgbClr val="C00000"/>
                </a:solidFill>
                <a:latin typeface="Bell MT" panose="02020503060305020303" pitchFamily="18" charset="77"/>
              </a:rPr>
              <a:t>or filtering out erroneous reasoning results</a:t>
            </a:r>
            <a:r>
              <a:rPr lang="en-HK" dirty="0">
                <a:latin typeface="Bell MT" panose="02020503060305020303" pitchFamily="18" charset="77"/>
              </a:rPr>
              <a:t>. These intermediate outputs can also be stored for future use, enabling their utilization for various purposes.</a:t>
            </a:r>
            <a:endParaRPr lang="en-US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88432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8B1546-BEAB-E9DF-908C-EA20D228E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57" y="3223869"/>
            <a:ext cx="4734102" cy="1409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2918AE-FF7A-D294-9DBE-D6A4E913DD24}"/>
              </a:ext>
            </a:extLst>
          </p:cNvPr>
          <p:cNvSpPr txBox="1"/>
          <p:nvPr/>
        </p:nvSpPr>
        <p:spPr>
          <a:xfrm>
            <a:off x="6547843" y="1841443"/>
            <a:ext cx="51457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altLang="zh-CN" sz="2000" b="1" dirty="0">
                <a:latin typeface="Bell MT" panose="02020503060305020303" pitchFamily="18" charset="77"/>
              </a:rPr>
              <a:t>Personality: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dirty="0" err="1">
                <a:latin typeface="Bell MT" panose="02020503060305020303" pitchFamily="18" charset="77"/>
              </a:rPr>
              <a:t>Zhihu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&amp;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Quora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(Self-built)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000" b="1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000" b="1" dirty="0">
                <a:latin typeface="Bell MT" panose="02020503060305020303" pitchFamily="18" charset="77"/>
              </a:rPr>
              <a:t>Emotion: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D4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&amp;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ED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2000" b="1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2000" b="1" dirty="0">
                <a:latin typeface="Bell MT" panose="02020503060305020303" pitchFamily="18" charset="77"/>
              </a:rPr>
              <a:t>Psychology: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dirty="0" err="1">
                <a:latin typeface="Bell MT" panose="02020503060305020303" pitchFamily="18" charset="77"/>
              </a:rPr>
              <a:t>PsyQA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&amp;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EMH</a:t>
            </a:r>
            <a:endParaRPr lang="en-US" sz="2000" dirty="0">
              <a:latin typeface="Bell MT" panose="020205030603050203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EC9C5-CC2F-8D19-1379-5EC5CFF5FAEF}"/>
              </a:ext>
            </a:extLst>
          </p:cNvPr>
          <p:cNvSpPr txBox="1"/>
          <p:nvPr/>
        </p:nvSpPr>
        <p:spPr>
          <a:xfrm>
            <a:off x="6096000" y="1179454"/>
            <a:ext cx="5801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Three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major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linguistic cues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are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considered: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AA35D-6C7C-28E5-E972-7CA81D19366E}"/>
              </a:ext>
            </a:extLst>
          </p:cNvPr>
          <p:cNvSpPr txBox="1"/>
          <p:nvPr/>
        </p:nvSpPr>
        <p:spPr>
          <a:xfrm>
            <a:off x="146737" y="75812"/>
            <a:ext cx="2793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81639F7-E0A0-A8F4-0120-CC9AF63B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94EF3E8-EE3D-FE37-BCF7-8A72B45D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5F4772-161F-6500-4C84-EFED731F4301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589342-6EB4-CA9D-A110-D804189B6490}"/>
              </a:ext>
            </a:extLst>
          </p:cNvPr>
          <p:cNvSpPr txBox="1"/>
          <p:nvPr/>
        </p:nvSpPr>
        <p:spPr>
          <a:xfrm>
            <a:off x="6049915" y="3734539"/>
            <a:ext cx="56134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Settings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HK" altLang="zh-CN" sz="2000" b="1" dirty="0">
                <a:latin typeface="Bell MT" panose="02020503060305020303" pitchFamily="18" charset="77"/>
              </a:rPr>
              <a:t>Z</a:t>
            </a:r>
            <a:r>
              <a:rPr lang="en-US" altLang="zh-CN" sz="2000" b="1" dirty="0" err="1">
                <a:latin typeface="Bell MT" panose="02020503060305020303" pitchFamily="18" charset="77"/>
              </a:rPr>
              <a:t>ero</a:t>
            </a:r>
            <a:r>
              <a:rPr lang="en-US" altLang="zh-CN" sz="2000" b="1" dirty="0">
                <a:latin typeface="Bell MT" panose="02020503060305020303" pitchFamily="18" charset="77"/>
              </a:rPr>
              <a:t>-shot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One-shot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demonstration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selection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M-Cue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according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to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internal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status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2</a:t>
            </a:r>
            <a:r>
              <a:rPr lang="en-US" altLang="zh-CN" sz="2000" baseline="30000" dirty="0">
                <a:latin typeface="Bell MT" panose="02020503060305020303" pitchFamily="18" charset="77"/>
              </a:rPr>
              <a:t>nd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step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Random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Top-1</a:t>
            </a:r>
          </a:p>
        </p:txBody>
      </p:sp>
    </p:spTree>
    <p:extLst>
      <p:ext uri="{BB962C8B-B14F-4D97-AF65-F5344CB8AC3E}">
        <p14:creationId xmlns:p14="http://schemas.microsoft.com/office/powerpoint/2010/main" val="5646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EAAD4-F5D8-7926-7AAD-04E45C78DC80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95B007E-858C-CD0D-5F95-26C144E9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3D515-7DDF-0B23-A622-30D61F6F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9B001-126A-E367-CE34-E0FEA54FFFA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08B593B-56F4-F2CD-0DAC-E9E5FDE59B6E}"/>
              </a:ext>
            </a:extLst>
          </p:cNvPr>
          <p:cNvSpPr txBox="1"/>
          <p:nvPr/>
        </p:nvSpPr>
        <p:spPr>
          <a:xfrm>
            <a:off x="1823449" y="1600222"/>
            <a:ext cx="609863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Task-oriented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Dialogue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System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  <a:cs typeface="Times New Roman" panose="02020603050405020304" pitchFamily="18" charset="0"/>
              </a:rPr>
              <a:t>(assistant)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Siri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Google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Assistant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Xiao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Mi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天猫小秘</a:t>
            </a: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……</a:t>
            </a:r>
          </a:p>
          <a:p>
            <a:pPr lvl="1"/>
            <a:endParaRPr lang="en-US" altLang="zh-CN" sz="2400" dirty="0">
              <a:latin typeface="Bell MT" panose="02020503060305020303" pitchFamily="18" charset="77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Bell MT" panose="02020503060305020303" pitchFamily="18" charset="77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Open-domain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Dialogue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System</a:t>
            </a:r>
            <a:r>
              <a:rPr lang="zh-CN" altLang="en-US" sz="24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  <a:cs typeface="Times New Roman" panose="02020603050405020304" pitchFamily="18" charset="0"/>
              </a:rPr>
              <a:t>(chatbot)</a:t>
            </a:r>
            <a:endParaRPr lang="en-US" altLang="zh-CN" sz="2400" dirty="0">
              <a:latin typeface="Bell MT" panose="02020503060305020303" pitchFamily="18" charset="77"/>
              <a:cs typeface="Times New Roman" panose="02020603050405020304" pitchFamily="18" charset="0"/>
            </a:endParaRP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zh-CN" sz="2000" dirty="0" err="1">
                <a:latin typeface="Bell MT" panose="02020503060305020303" pitchFamily="18" charset="77"/>
                <a:cs typeface="Times New Roman" panose="02020603050405020304" pitchFamily="18" charset="0"/>
              </a:rPr>
              <a:t>Xiaoice</a:t>
            </a:r>
            <a:r>
              <a:rPr lang="zh-CN" altLang="en-US" sz="2000" dirty="0">
                <a:latin typeface="Bell MT" panose="02020503060305020303" pitchFamily="18" charset="77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Bell MT" panose="02020503060305020303" pitchFamily="18" charset="77"/>
                <a:cs typeface="Times New Roman" panose="02020603050405020304" pitchFamily="18" charset="0"/>
              </a:rPr>
              <a:t>Miscrosoft</a:t>
            </a:r>
            <a:r>
              <a:rPr lang="en-US" altLang="zh-CN" sz="2000" dirty="0">
                <a:latin typeface="Bell MT" panose="02020503060305020303" pitchFamily="18" charset="77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v"/>
            </a:pPr>
            <a:r>
              <a:rPr lang="en-US" altLang="zh-CN" sz="2000" dirty="0">
                <a:latin typeface="Bell MT" panose="02020503060305020303" pitchFamily="18" charset="77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002EC1-F078-618D-165E-0AEAFBDF11E8}"/>
              </a:ext>
            </a:extLst>
          </p:cNvPr>
          <p:cNvSpPr/>
          <p:nvPr/>
        </p:nvSpPr>
        <p:spPr>
          <a:xfrm>
            <a:off x="6436446" y="2214611"/>
            <a:ext cx="976596" cy="294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Bell MT" panose="02020503060305020303" pitchFamily="18" charset="77"/>
              </a:rPr>
              <a:t>Task-oriented</a:t>
            </a:r>
            <a:endParaRPr lang="en-US" sz="1000" dirty="0">
              <a:solidFill>
                <a:schemeClr val="tx1"/>
              </a:solidFill>
              <a:latin typeface="Bell MT" panose="02020503060305020303" pitchFamily="18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70B3F5-539B-F937-207F-481CDEB66B3C}"/>
              </a:ext>
            </a:extLst>
          </p:cNvPr>
          <p:cNvSpPr/>
          <p:nvPr/>
        </p:nvSpPr>
        <p:spPr>
          <a:xfrm>
            <a:off x="7862131" y="3972870"/>
            <a:ext cx="976596" cy="2942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Bell MT" panose="02020503060305020303" pitchFamily="18" charset="77"/>
              </a:rPr>
              <a:t>Chit-chat</a:t>
            </a:r>
            <a:endParaRPr lang="en-US" sz="1000" dirty="0">
              <a:solidFill>
                <a:schemeClr val="tx1"/>
              </a:solidFill>
              <a:latin typeface="Bell MT" panose="02020503060305020303" pitchFamily="18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E17E21-2A9C-D24D-F77B-872C83A55821}"/>
              </a:ext>
            </a:extLst>
          </p:cNvPr>
          <p:cNvSpPr/>
          <p:nvPr/>
        </p:nvSpPr>
        <p:spPr>
          <a:xfrm>
            <a:off x="9162249" y="3972870"/>
            <a:ext cx="1419274" cy="2942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Bell MT" panose="02020503060305020303" pitchFamily="18" charset="77"/>
              </a:rPr>
              <a:t>Knowledge-grounded</a:t>
            </a:r>
            <a:endParaRPr lang="en-US" sz="1000" dirty="0">
              <a:solidFill>
                <a:schemeClr val="tx1"/>
              </a:solidFill>
              <a:latin typeface="Bell MT" panose="02020503060305020303" pitchFamily="18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4A67EC-AEE5-16A4-C0D8-7825B6E478F5}"/>
              </a:ext>
            </a:extLst>
          </p:cNvPr>
          <p:cNvSpPr/>
          <p:nvPr/>
        </p:nvSpPr>
        <p:spPr>
          <a:xfrm>
            <a:off x="8372820" y="4509275"/>
            <a:ext cx="1419274" cy="2942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Bell MT" panose="02020503060305020303" pitchFamily="18" charset="77"/>
              </a:rPr>
              <a:t>Question-answering</a:t>
            </a:r>
            <a:endParaRPr lang="en-US" sz="1000" dirty="0">
              <a:solidFill>
                <a:schemeClr val="tx1"/>
              </a:solidFill>
              <a:latin typeface="Bell MT" panose="02020503060305020303" pitchFamily="18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D85C65-5A0E-DC48-58C2-F0F56E453979}"/>
              </a:ext>
            </a:extLst>
          </p:cNvPr>
          <p:cNvSpPr/>
          <p:nvPr/>
        </p:nvSpPr>
        <p:spPr>
          <a:xfrm>
            <a:off x="7580841" y="2214611"/>
            <a:ext cx="1419273" cy="294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Bell MT" panose="02020503060305020303" pitchFamily="18" charset="77"/>
              </a:rPr>
              <a:t>Knowledge-grounded</a:t>
            </a:r>
            <a:endParaRPr lang="en-US" sz="1000" dirty="0">
              <a:solidFill>
                <a:schemeClr val="tx1"/>
              </a:solidFill>
              <a:latin typeface="Bell MT" panose="02020503060305020303" pitchFamily="18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C42E76-FEE5-28DE-9F24-92E000B6ABCF}"/>
              </a:ext>
            </a:extLst>
          </p:cNvPr>
          <p:cNvSpPr/>
          <p:nvPr/>
        </p:nvSpPr>
        <p:spPr>
          <a:xfrm>
            <a:off x="9167913" y="2211908"/>
            <a:ext cx="1419273" cy="294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Bell MT" panose="02020503060305020303" pitchFamily="18" charset="77"/>
              </a:rPr>
              <a:t>Question-answering</a:t>
            </a:r>
            <a:endParaRPr lang="en-US" sz="1000" dirty="0">
              <a:solidFill>
                <a:schemeClr val="tx1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7936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48D3D6F-6018-50EC-A85F-7E6E1AF0F188}"/>
              </a:ext>
            </a:extLst>
          </p:cNvPr>
          <p:cNvSpPr txBox="1"/>
          <p:nvPr/>
        </p:nvSpPr>
        <p:spPr>
          <a:xfrm>
            <a:off x="933651" y="991402"/>
            <a:ext cx="10844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O-Cue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and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M-Cue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both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are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better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than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Standard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Prompting,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and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M-Cue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general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and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robust</a:t>
            </a:r>
            <a:endParaRPr lang="en-HK" altLang="zh-CN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Chinese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LLMs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BELLE</a:t>
            </a:r>
            <a:r>
              <a:rPr lang="zh-CN" altLang="en-US" dirty="0">
                <a:latin typeface="Bell MT" panose="02020503060305020303" pitchFamily="18" charset="77"/>
              </a:rPr>
              <a:t>：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low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long-context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understanding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ability</a:t>
            </a:r>
            <a:r>
              <a:rPr lang="en-US" altLang="zh-CN" dirty="0">
                <a:latin typeface="Bell MT" panose="02020503060305020303" pitchFamily="18" charset="77"/>
              </a:rPr>
              <a:t>;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middle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instruction-following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ability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 err="1">
                <a:latin typeface="Bell MT" panose="02020503060305020303" pitchFamily="18" charset="77"/>
              </a:rPr>
              <a:t>ChatGLM</a:t>
            </a:r>
            <a:r>
              <a:rPr lang="en-US" altLang="zh-CN" dirty="0">
                <a:latin typeface="Bell MT" panose="02020503060305020303" pitchFamily="18" charset="77"/>
              </a:rPr>
              <a:t>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middle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long-context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understanding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ability;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low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instruction-following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ability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 err="1">
                <a:latin typeface="Bell MT" panose="02020503060305020303" pitchFamily="18" charset="77"/>
              </a:rPr>
              <a:t>ChatGPT</a:t>
            </a:r>
            <a:r>
              <a:rPr lang="en-US" altLang="zh-CN" dirty="0">
                <a:latin typeface="Bell MT" panose="02020503060305020303" pitchFamily="18" charset="77"/>
              </a:rPr>
              <a:t>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both</a:t>
            </a:r>
            <a:r>
              <a:rPr lang="zh-CN" altLang="en-US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Bell MT" panose="02020503060305020303" pitchFamily="18" charset="77"/>
              </a:rPr>
              <a:t>high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English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LLMs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…….</a:t>
            </a:r>
            <a:endParaRPr lang="en-US" dirty="0">
              <a:latin typeface="Bell MT" panose="02020503060305020303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533DA-C482-5F67-0E0E-E5E98C613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118" y="2627733"/>
            <a:ext cx="4059853" cy="4230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7A87C7-77E1-5F0D-9186-FB3CF27E8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785" y="2477064"/>
            <a:ext cx="4079970" cy="4322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80644F-FB6D-6E8D-DB91-6E87085485D3}"/>
              </a:ext>
            </a:extLst>
          </p:cNvPr>
          <p:cNvSpPr txBox="1"/>
          <p:nvPr/>
        </p:nvSpPr>
        <p:spPr>
          <a:xfrm>
            <a:off x="0" y="98701"/>
            <a:ext cx="2982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434208D9-404E-C252-94CA-6AA12F4C0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3E12B55-AB87-0671-BF65-7169E4B3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1D2EAE-80D2-817A-24C8-8878BCB8AF82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4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80644F-FB6D-6E8D-DB91-6E87085485D3}"/>
              </a:ext>
            </a:extLst>
          </p:cNvPr>
          <p:cNvSpPr txBox="1"/>
          <p:nvPr/>
        </p:nvSpPr>
        <p:spPr>
          <a:xfrm>
            <a:off x="0" y="98701"/>
            <a:ext cx="5430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434208D9-404E-C252-94CA-6AA12F4C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3E12B55-AB87-0671-BF65-7169E4B33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1D2EAE-80D2-817A-24C8-8878BCB8AF82}"/>
              </a:ext>
            </a:extLst>
          </p:cNvPr>
          <p:cNvCxnSpPr>
            <a:cxnSpLocks/>
          </p:cNvCxnSpPr>
          <p:nvPr/>
        </p:nvCxnSpPr>
        <p:spPr>
          <a:xfrm>
            <a:off x="0" y="77630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B2DA8D8-461E-69FD-3E42-B346953B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39" y="1896435"/>
            <a:ext cx="5990191" cy="2861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2FEF3-2A36-1CED-0352-676410CBDBA1}"/>
              </a:ext>
            </a:extLst>
          </p:cNvPr>
          <p:cNvSpPr txBox="1"/>
          <p:nvPr/>
        </p:nvSpPr>
        <p:spPr>
          <a:xfrm>
            <a:off x="6635003" y="2034685"/>
            <a:ext cx="55569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Path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1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(orange):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Directly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extend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the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capability of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 err="1">
                <a:latin typeface="Bell MT" panose="02020503060305020303" pitchFamily="18" charset="77"/>
              </a:rPr>
              <a:t>ChatGPT</a:t>
            </a:r>
            <a:r>
              <a:rPr lang="en-US" altLang="zh-CN" sz="1800" dirty="0">
                <a:latin typeface="Bell MT" panose="02020503060305020303" pitchFamily="18" charset="77"/>
              </a:rPr>
              <a:t>.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      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GPT-4,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Claude,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Bard,</a:t>
            </a:r>
            <a:r>
              <a:rPr lang="zh-CN" altLang="en-US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2"/>
                </a:solidFill>
                <a:latin typeface="Bell MT" panose="02020503060305020303" pitchFamily="18" charset="77"/>
              </a:rPr>
              <a:t>……</a:t>
            </a:r>
            <a:endParaRPr lang="en-HK" altLang="zh-CN" sz="1800" b="1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endParaRPr lang="en-HK" altLang="zh-CN" sz="1800" b="1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Path</a:t>
            </a:r>
            <a:r>
              <a:rPr lang="zh-CN" altLang="en-US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2</a:t>
            </a:r>
            <a:r>
              <a:rPr lang="zh-CN" altLang="en-US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(green):</a:t>
            </a:r>
            <a:r>
              <a:rPr lang="zh-CN" altLang="en-US" sz="1800" b="1" dirty="0">
                <a:solidFill>
                  <a:schemeClr val="accent6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Continually train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current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Chinese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LLMs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on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more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multi-lingual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corpus.</a:t>
            </a:r>
          </a:p>
          <a:p>
            <a:pPr marL="457200" indent="-457200">
              <a:buFont typeface="Wingdings" pitchFamily="2" charset="2"/>
              <a:buChar char="ü"/>
            </a:pPr>
            <a:endParaRPr lang="en-US" sz="1800" b="1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Path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3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(blue):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Continually train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current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English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LLMs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on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more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multi-lingual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corpus.</a:t>
            </a:r>
            <a:r>
              <a:rPr lang="zh-CN" altLang="en-US" sz="1800" dirty="0">
                <a:latin typeface="Bell MT" panose="02020503060305020303" pitchFamily="18" charset="77"/>
              </a:rPr>
              <a:t>  </a:t>
            </a:r>
            <a:r>
              <a:rPr lang="zh-CN" altLang="en-US" sz="1800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Chinese-</a:t>
            </a:r>
            <a:r>
              <a:rPr lang="en-US" altLang="zh-CN" sz="1800" b="1" dirty="0" err="1">
                <a:solidFill>
                  <a:schemeClr val="accent1"/>
                </a:solidFill>
                <a:latin typeface="Bell MT" panose="02020503060305020303" pitchFamily="18" charset="77"/>
              </a:rPr>
              <a:t>LLaMA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,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Chinese-Vicuna,</a:t>
            </a:r>
            <a:r>
              <a:rPr lang="zh-CN" altLang="en-US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latin typeface="Bell MT" panose="02020503060305020303" pitchFamily="18" charset="77"/>
              </a:rPr>
              <a:t>…..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449B1-F4BA-EB8A-D8B3-FB1D36E394B8}"/>
              </a:ext>
            </a:extLst>
          </p:cNvPr>
          <p:cNvSpPr txBox="1"/>
          <p:nvPr/>
        </p:nvSpPr>
        <p:spPr>
          <a:xfrm>
            <a:off x="3046880" y="5190129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More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analysis,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case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studies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can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be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found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in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the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paper!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Demo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can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be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accessed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in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the</a:t>
            </a:r>
            <a:r>
              <a:rPr lang="zh-CN" altLang="en-US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800" b="1" dirty="0" err="1">
                <a:solidFill>
                  <a:srgbClr val="C00000"/>
                </a:solidFill>
                <a:latin typeface="Bell MT" panose="02020503060305020303" pitchFamily="18" charset="77"/>
              </a:rPr>
              <a:t>Github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!!!</a:t>
            </a:r>
            <a:endParaRPr lang="en-US" sz="1800" b="1" dirty="0">
              <a:solidFill>
                <a:srgbClr val="C00000"/>
              </a:solidFill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5447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7D04DD-5010-A072-685D-3F9DEF5EF050}"/>
              </a:ext>
            </a:extLst>
          </p:cNvPr>
          <p:cNvSpPr txBox="1"/>
          <p:nvPr/>
        </p:nvSpPr>
        <p:spPr>
          <a:xfrm>
            <a:off x="3833403" y="4229225"/>
            <a:ext cx="155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Internal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Status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0C204-4ADE-E0C6-D37F-5DF8D577DFEA}"/>
              </a:ext>
            </a:extLst>
          </p:cNvPr>
          <p:cNvSpPr txBox="1"/>
          <p:nvPr/>
        </p:nvSpPr>
        <p:spPr>
          <a:xfrm>
            <a:off x="7017643" y="4188554"/>
            <a:ext cx="126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External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Sources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5" name="Picture 4" descr="A cartoon of a robot with a computer&#10;&#10;Description automatically generated with low confidence">
            <a:extLst>
              <a:ext uri="{FF2B5EF4-FFF2-40B4-BE49-F238E27FC236}">
                <a16:creationId xmlns:a16="http://schemas.microsoft.com/office/drawing/2014/main" id="{0CAE40A6-D5BA-F60B-9FDB-5E888A19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366" y="2364114"/>
            <a:ext cx="1561267" cy="1561267"/>
          </a:xfrm>
          <a:prstGeom prst="rect">
            <a:avLst/>
          </a:prstGeom>
        </p:spPr>
      </p:pic>
      <p:pic>
        <p:nvPicPr>
          <p:cNvPr id="6" name="Graphic 5" descr="User Crown Male outline">
            <a:extLst>
              <a:ext uri="{FF2B5EF4-FFF2-40B4-BE49-F238E27FC236}">
                <a16:creationId xmlns:a16="http://schemas.microsoft.com/office/drawing/2014/main" id="{349F6EC3-8004-6B6F-7EB7-54B0B6FA0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5855" y="4017124"/>
            <a:ext cx="393700" cy="338554"/>
          </a:xfrm>
          <a:prstGeom prst="rect">
            <a:avLst/>
          </a:prstGeom>
        </p:spPr>
      </p:pic>
      <p:pic>
        <p:nvPicPr>
          <p:cNvPr id="7" name="Graphic 6" descr="Address Book outline">
            <a:extLst>
              <a:ext uri="{FF2B5EF4-FFF2-40B4-BE49-F238E27FC236}">
                <a16:creationId xmlns:a16="http://schemas.microsoft.com/office/drawing/2014/main" id="{5E01E1FF-44B4-4119-28A3-DC97D1255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5855" y="5025383"/>
            <a:ext cx="370309" cy="370309"/>
          </a:xfrm>
          <a:prstGeom prst="rect">
            <a:avLst/>
          </a:prstGeom>
        </p:spPr>
      </p:pic>
      <p:pic>
        <p:nvPicPr>
          <p:cNvPr id="11" name="Graphic 10" descr="Books outline">
            <a:extLst>
              <a:ext uri="{FF2B5EF4-FFF2-40B4-BE49-F238E27FC236}">
                <a16:creationId xmlns:a16="http://schemas.microsoft.com/office/drawing/2014/main" id="{032C8B06-6AEE-9657-A3B1-24AB628148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4722" y="4399782"/>
            <a:ext cx="344063" cy="344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B629D-F174-25E0-851B-0E0945623996}"/>
              </a:ext>
            </a:extLst>
          </p:cNvPr>
          <p:cNvSpPr txBox="1"/>
          <p:nvPr/>
        </p:nvSpPr>
        <p:spPr>
          <a:xfrm>
            <a:off x="8989555" y="3995919"/>
            <a:ext cx="92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Persona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B404D-FB5F-FF60-65A3-AB2770DBDB55}"/>
              </a:ext>
            </a:extLst>
          </p:cNvPr>
          <p:cNvSpPr txBox="1"/>
          <p:nvPr/>
        </p:nvSpPr>
        <p:spPr>
          <a:xfrm>
            <a:off x="8928680" y="4385061"/>
            <a:ext cx="150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Document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092C2-C4AB-4A89-24CD-B42ECA6895A3}"/>
              </a:ext>
            </a:extLst>
          </p:cNvPr>
          <p:cNvSpPr txBox="1"/>
          <p:nvPr/>
        </p:nvSpPr>
        <p:spPr>
          <a:xfrm>
            <a:off x="8943379" y="5041260"/>
            <a:ext cx="10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Memory</a:t>
            </a:r>
          </a:p>
        </p:txBody>
      </p:sp>
      <p:pic>
        <p:nvPicPr>
          <p:cNvPr id="15" name="Picture 2" descr="Emoji - Wikipedia">
            <a:extLst>
              <a:ext uri="{FF2B5EF4-FFF2-40B4-BE49-F238E27FC236}">
                <a16:creationId xmlns:a16="http://schemas.microsoft.com/office/drawing/2014/main" id="{76819F69-8AA5-0B7D-6F8B-ADEFCB1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790" y="3802768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84760B-D51C-7BCA-056E-DCB828ABBB0B}"/>
              </a:ext>
            </a:extLst>
          </p:cNvPr>
          <p:cNvSpPr txBox="1"/>
          <p:nvPr/>
        </p:nvSpPr>
        <p:spPr>
          <a:xfrm>
            <a:off x="2322492" y="3776161"/>
            <a:ext cx="10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Emotion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CE863-6300-9629-28D7-3D754E4B31EE}"/>
              </a:ext>
            </a:extLst>
          </p:cNvPr>
          <p:cNvSpPr txBox="1"/>
          <p:nvPr/>
        </p:nvSpPr>
        <p:spPr>
          <a:xfrm>
            <a:off x="1996504" y="4778735"/>
            <a:ext cx="155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Bell MT" panose="02020503060305020303" pitchFamily="18" charset="77"/>
              </a:rPr>
              <a:t>Intermediate Reasoning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8ED4BD4-FEA1-55F0-3962-62196492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74" y="4858211"/>
            <a:ext cx="356625" cy="4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0B2706-E340-6BF6-E013-36FCC3F337AB}"/>
              </a:ext>
            </a:extLst>
          </p:cNvPr>
          <p:cNvSpPr txBox="1"/>
          <p:nvPr/>
        </p:nvSpPr>
        <p:spPr>
          <a:xfrm>
            <a:off x="8919421" y="4598442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3023C-839E-B5B3-625F-77B3BADA7C5E}"/>
              </a:ext>
            </a:extLst>
          </p:cNvPr>
          <p:cNvSpPr txBox="1"/>
          <p:nvPr/>
        </p:nvSpPr>
        <p:spPr>
          <a:xfrm>
            <a:off x="2456628" y="4440181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D4020-E569-CE36-4FA3-88156D1F6CEE}"/>
              </a:ext>
            </a:extLst>
          </p:cNvPr>
          <p:cNvSpPr txBox="1"/>
          <p:nvPr/>
        </p:nvSpPr>
        <p:spPr>
          <a:xfrm>
            <a:off x="4938679" y="5191112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6A3394-A8C5-330C-C21D-4EFFD09060E0}"/>
              </a:ext>
            </a:extLst>
          </p:cNvPr>
          <p:cNvCxnSpPr>
            <a:cxnSpLocks/>
          </p:cNvCxnSpPr>
          <p:nvPr/>
        </p:nvCxnSpPr>
        <p:spPr>
          <a:xfrm flipH="1">
            <a:off x="5192348" y="4595614"/>
            <a:ext cx="401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7DC8BC5C-B075-3B41-CD14-8655DCCB1B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1929" y="4399782"/>
            <a:ext cx="356625" cy="356625"/>
          </a:xfrm>
          <a:prstGeom prst="rect">
            <a:avLst/>
          </a:prstGeom>
        </p:spPr>
      </p:pic>
      <p:pic>
        <p:nvPicPr>
          <p:cNvPr id="24" name="Picture 4" descr="Dialogue Flaticons Lineal Color icon">
            <a:extLst>
              <a:ext uri="{FF2B5EF4-FFF2-40B4-BE49-F238E27FC236}">
                <a16:creationId xmlns:a16="http://schemas.microsoft.com/office/drawing/2014/main" id="{108FEF5B-B527-EE7F-843E-EBD84E6A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83" y="4188554"/>
            <a:ext cx="854435" cy="8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E469F67F-A865-94DA-6CDA-EECC1C7C40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1360" y="4344726"/>
            <a:ext cx="356625" cy="3566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AE5746-7201-FC2F-286D-605183CF6FA3}"/>
              </a:ext>
            </a:extLst>
          </p:cNvPr>
          <p:cNvCxnSpPr>
            <a:cxnSpLocks/>
          </p:cNvCxnSpPr>
          <p:nvPr/>
        </p:nvCxnSpPr>
        <p:spPr>
          <a:xfrm>
            <a:off x="6620331" y="4595614"/>
            <a:ext cx="397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899B9-C572-3EEC-16D4-E89C34C8B22C}"/>
              </a:ext>
            </a:extLst>
          </p:cNvPr>
          <p:cNvCxnSpPr>
            <a:cxnSpLocks/>
          </p:cNvCxnSpPr>
          <p:nvPr/>
        </p:nvCxnSpPr>
        <p:spPr>
          <a:xfrm flipV="1">
            <a:off x="4690757" y="3254746"/>
            <a:ext cx="624609" cy="765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C58329-287B-C44D-5737-6F1A7671C11B}"/>
              </a:ext>
            </a:extLst>
          </p:cNvPr>
          <p:cNvCxnSpPr>
            <a:cxnSpLocks/>
          </p:cNvCxnSpPr>
          <p:nvPr/>
        </p:nvCxnSpPr>
        <p:spPr>
          <a:xfrm flipH="1" flipV="1">
            <a:off x="6960233" y="3144747"/>
            <a:ext cx="649632" cy="76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4991A5-3AEC-02C5-E33F-0FA0BA3C4834}"/>
              </a:ext>
            </a:extLst>
          </p:cNvPr>
          <p:cNvCxnSpPr>
            <a:cxnSpLocks/>
          </p:cNvCxnSpPr>
          <p:nvPr/>
        </p:nvCxnSpPr>
        <p:spPr>
          <a:xfrm>
            <a:off x="6846396" y="3255175"/>
            <a:ext cx="624609" cy="742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E20A6-2DA9-73DC-2988-6ECA1E8A04C9}"/>
              </a:ext>
            </a:extLst>
          </p:cNvPr>
          <p:cNvCxnSpPr>
            <a:cxnSpLocks/>
          </p:cNvCxnSpPr>
          <p:nvPr/>
        </p:nvCxnSpPr>
        <p:spPr>
          <a:xfrm flipV="1">
            <a:off x="5912423" y="3725284"/>
            <a:ext cx="0" cy="430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B93F0-6D6E-6947-D6B1-2F55532251BF}"/>
              </a:ext>
            </a:extLst>
          </p:cNvPr>
          <p:cNvCxnSpPr>
            <a:cxnSpLocks/>
          </p:cNvCxnSpPr>
          <p:nvPr/>
        </p:nvCxnSpPr>
        <p:spPr>
          <a:xfrm>
            <a:off x="6111374" y="3725284"/>
            <a:ext cx="2" cy="4308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C754F0-8AA4-9811-24B2-40A66C1E9E5A}"/>
              </a:ext>
            </a:extLst>
          </p:cNvPr>
          <p:cNvSpPr txBox="1"/>
          <p:nvPr/>
        </p:nvSpPr>
        <p:spPr>
          <a:xfrm>
            <a:off x="6182310" y="3733983"/>
            <a:ext cx="7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39A6CE-DDF1-DC85-AB32-1C2DE87D2187}"/>
              </a:ext>
            </a:extLst>
          </p:cNvPr>
          <p:cNvSpPr txBox="1"/>
          <p:nvPr/>
        </p:nvSpPr>
        <p:spPr>
          <a:xfrm>
            <a:off x="7233238" y="3186357"/>
            <a:ext cx="12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C9F37-9A9B-F0AB-E73B-2DA4C0FF89AD}"/>
              </a:ext>
            </a:extLst>
          </p:cNvPr>
          <p:cNvSpPr txBox="1"/>
          <p:nvPr/>
        </p:nvSpPr>
        <p:spPr>
          <a:xfrm>
            <a:off x="4784064" y="1746998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LLM-based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 descr="Database Basic Miscellany Lineal icon">
            <a:extLst>
              <a:ext uri="{FF2B5EF4-FFF2-40B4-BE49-F238E27FC236}">
                <a16:creationId xmlns:a16="http://schemas.microsoft.com/office/drawing/2014/main" id="{C8EEE5E8-C980-0FBE-CD98-FFC1E7D8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309" y="3650875"/>
            <a:ext cx="263114" cy="26311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BFFFED-BFD1-2846-0D8F-D3624ABAC385}"/>
              </a:ext>
            </a:extLst>
          </p:cNvPr>
          <p:cNvSpPr txBox="1"/>
          <p:nvPr/>
        </p:nvSpPr>
        <p:spPr>
          <a:xfrm>
            <a:off x="8943379" y="3606975"/>
            <a:ext cx="104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Database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37" name="Picture 4" descr="Psychology Special Lineal color icon">
            <a:extLst>
              <a:ext uri="{FF2B5EF4-FFF2-40B4-BE49-F238E27FC236}">
                <a16:creationId xmlns:a16="http://schemas.microsoft.com/office/drawing/2014/main" id="{D76CBD73-2575-0B53-49C0-ADEF2D56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162" y="4192822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2068A0-EB0C-661C-6AD7-27ADC0BD0F12}"/>
              </a:ext>
            </a:extLst>
          </p:cNvPr>
          <p:cNvSpPr txBox="1"/>
          <p:nvPr/>
        </p:nvSpPr>
        <p:spPr>
          <a:xfrm>
            <a:off x="2186644" y="4166215"/>
            <a:ext cx="1212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Psychology 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8" name="Picture 7" descr="A circular arrows in a circle&#10;&#10;Description automatically generated">
            <a:extLst>
              <a:ext uri="{FF2B5EF4-FFF2-40B4-BE49-F238E27FC236}">
                <a16:creationId xmlns:a16="http://schemas.microsoft.com/office/drawing/2014/main" id="{64AA5028-B4C0-5BF3-59C9-CE5C43220A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4491" y="3626276"/>
            <a:ext cx="624609" cy="62460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0630137-6A1D-4DD9-CBC5-DBE4D8B409A5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SAFARI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(External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Capability )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7E920E-4E63-7266-E78F-6744A071C3D4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86BF262-FDF1-9A49-7320-4A62AF25A8F2}"/>
              </a:ext>
            </a:extLst>
          </p:cNvPr>
          <p:cNvSpPr txBox="1"/>
          <p:nvPr/>
        </p:nvSpPr>
        <p:spPr>
          <a:xfrm>
            <a:off x="521408" y="2106612"/>
            <a:ext cx="4221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Cue-</a:t>
            </a:r>
            <a:r>
              <a:rPr lang="en-HK" b="1" i="0" dirty="0" err="1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CoT</a:t>
            </a:r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: Chain-of-thought Prompting for Responding to In-depth Dialogue Questions with LLMs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(Internal)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  <a:p>
            <a:endParaRPr lang="en-US" dirty="0">
              <a:solidFill>
                <a:schemeClr val="bg2"/>
              </a:solidFill>
              <a:latin typeface="Bell MT" panose="02020503060305020303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D25321-79E3-912E-12C7-7C39DDED29EC}"/>
              </a:ext>
            </a:extLst>
          </p:cNvPr>
          <p:cNvSpPr txBox="1"/>
          <p:nvPr/>
        </p:nvSpPr>
        <p:spPr>
          <a:xfrm>
            <a:off x="7644209" y="1749858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effectLst/>
                <a:latin typeface="Bell MT" panose="02020503060305020303" pitchFamily="18" charset="77"/>
              </a:rPr>
              <a:t>Large Language Models as Source Planner for Personalized Knowledge-grounded Dialogue</a:t>
            </a:r>
            <a:r>
              <a:rPr lang="zh-CN" altLang="en-US" b="1" i="0" dirty="0"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External</a:t>
            </a:r>
            <a:r>
              <a:rPr lang="en-US" altLang="zh-CN" b="1" i="0" dirty="0"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effectLst/>
              <a:latin typeface="Bell MT" panose="02020503060305020303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75D427-FF1D-422F-1370-C7F0DF72A1B7}"/>
              </a:ext>
            </a:extLst>
          </p:cNvPr>
          <p:cNvSpPr txBox="1"/>
          <p:nvPr/>
        </p:nvSpPr>
        <p:spPr>
          <a:xfrm>
            <a:off x="6778160" y="5429887"/>
            <a:ext cx="508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TPE: Towards Better Compositional Reasoning over Conceptual Tools with Multi-persona Collaboration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(Internal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with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External)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</p:txBody>
      </p:sp>
      <p:pic>
        <p:nvPicPr>
          <p:cNvPr id="10" name="Picture 9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D90A10D3-0FDF-AEEB-E4DB-E623EDB9D6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6269" y="67616"/>
            <a:ext cx="762581" cy="601168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9FD16AEC-BEFE-E43C-231E-93C28DC1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55" y="5359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41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95E3B-A7BC-4B4E-7432-A3606C1E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33" y="1520511"/>
            <a:ext cx="5741757" cy="4435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0" y="26522"/>
            <a:ext cx="6284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59B7B-663A-110D-2AA2-84A82BD502C7}"/>
              </a:ext>
            </a:extLst>
          </p:cNvPr>
          <p:cNvSpPr txBox="1"/>
          <p:nvPr/>
        </p:nvSpPr>
        <p:spPr>
          <a:xfrm>
            <a:off x="6717564" y="1075824"/>
            <a:ext cx="537140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Open-domain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Dialogue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System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HK" sz="2000" i="0" dirty="0">
                <a:effectLst/>
                <a:latin typeface="Bell MT" panose="02020503060305020303" pitchFamily="18" charset="77"/>
              </a:rPr>
              <a:t>requires access to various external knowledge sources to deliver </a:t>
            </a:r>
            <a:r>
              <a:rPr lang="en-HK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reliable, informative, personalized, and helpful responses</a:t>
            </a:r>
            <a:r>
              <a:rPr lang="en-US" altLang="zh-CN" sz="2000" dirty="0">
                <a:latin typeface="Bell MT" panose="02020503060305020303" pitchFamily="18" charset="77"/>
              </a:rPr>
              <a:t>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depending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which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sources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are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invoked.</a:t>
            </a:r>
            <a:endParaRPr lang="en-HK" altLang="zh-CN" sz="2000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endParaRPr lang="en-US" altLang="zh-CN" sz="2000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Indiscriminately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incorporating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all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sources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bring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unnecessary computing</a:t>
            </a:r>
            <a:r>
              <a:rPr lang="zh-CN" altLang="en-US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cost</a:t>
            </a:r>
            <a:r>
              <a:rPr lang="en-US" altLang="zh-CN" sz="2000" dirty="0">
                <a:latin typeface="Bell MT" panose="02020503060305020303" pitchFamily="18" charset="77"/>
              </a:rPr>
              <a:t>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and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sometimes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does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not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require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external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knowledge.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000" dirty="0"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The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HK" sz="20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interdependence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between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different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external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sources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brings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new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challenges,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while ignoring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the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complex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relationship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between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different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sources,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leads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to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sub-optimal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performance.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000" dirty="0">
              <a:latin typeface="Bell MT" panose="02020503060305020303" pitchFamily="18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53755D-6652-C600-53EA-0E90E39C38C7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6B0C1DC-0A36-FB9D-FB01-4E86C1796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2776DF3-EBB9-0CD2-0123-FF25C555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53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-601200" y="102370"/>
            <a:ext cx="1087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2DC20-1D2E-78EA-E2B1-C1AD1E97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238" y="1054387"/>
            <a:ext cx="5843523" cy="5074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9CD30-7F77-56A2-521C-5C7C74E00588}"/>
              </a:ext>
            </a:extLst>
          </p:cNvPr>
          <p:cNvSpPr txBox="1"/>
          <p:nvPr/>
        </p:nvSpPr>
        <p:spPr>
          <a:xfrm>
            <a:off x="648542" y="6168930"/>
            <a:ext cx="11384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ell MT" panose="02020503060305020303" pitchFamily="18" charset="77"/>
              </a:rPr>
              <a:t>How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to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infuse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these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different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knowledge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{Document,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Persona,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Memory}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with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dependency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into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one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framework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?</a:t>
            </a:r>
            <a:endParaRPr lang="en-US" b="1" dirty="0">
              <a:latin typeface="Bell MT" panose="02020503060305020303" pitchFamily="18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069012-5B29-AFCB-6C47-F648FC4589BF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DAD14FB9-C711-A124-1DD9-F8B8633E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66B387D-935C-CD54-BADB-7B387C17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4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0" y="8089"/>
            <a:ext cx="43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SAFARI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54A2DE-3E7C-2B3A-D1E7-238253A8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83" y="1017463"/>
            <a:ext cx="4765128" cy="5247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E6431E-CC95-D0D7-86D0-E939F6E20A97}"/>
              </a:ext>
            </a:extLst>
          </p:cNvPr>
          <p:cNvSpPr txBox="1"/>
          <p:nvPr/>
        </p:nvSpPr>
        <p:spPr>
          <a:xfrm>
            <a:off x="5754120" y="1225591"/>
            <a:ext cx="63043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Planning: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HK" altLang="zh-CN" sz="2000" dirty="0">
                <a:latin typeface="Bell MT" panose="02020503060305020303" pitchFamily="18" charset="77"/>
              </a:rPr>
              <a:t>make </a:t>
            </a:r>
            <a:r>
              <a:rPr lang="en-HK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a series of decision </a:t>
            </a:r>
            <a:r>
              <a:rPr lang="en-US" altLang="zh-CN" sz="2000" dirty="0">
                <a:latin typeface="Bell MT" panose="02020503060305020303" pitchFamily="18" charset="77"/>
              </a:rPr>
              <a:t>to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determine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whether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or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not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use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knowledge,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which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and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when.</a:t>
            </a:r>
            <a:endParaRPr lang="en-HK" altLang="zh-CN" sz="2000" dirty="0">
              <a:latin typeface="Bell MT" panose="02020503060305020303" pitchFamily="18" charset="77"/>
            </a:endParaRPr>
          </a:p>
          <a:p>
            <a:endParaRPr lang="en-HK" altLang="zh-CN" sz="2000" b="1" dirty="0">
              <a:latin typeface="Bell MT" panose="02020503060305020303" pitchFamily="18" charset="77"/>
            </a:endParaRPr>
          </a:p>
          <a:p>
            <a:endParaRPr lang="en-HK" altLang="zh-CN" sz="2000" b="1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zh-CN" sz="2000" b="1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Retrieval: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HK" altLang="zh-CN" sz="2000" dirty="0">
                <a:latin typeface="Bell MT" panose="02020503060305020303" pitchFamily="18" charset="77"/>
              </a:rPr>
              <a:t>retrieve </a:t>
            </a:r>
            <a:r>
              <a:rPr lang="en-US" altLang="zh-CN" sz="2000" i="1" dirty="0">
                <a:latin typeface="Bell MT" panose="02020503060305020303" pitchFamily="18" charset="77"/>
              </a:rPr>
              <a:t>top-n</a:t>
            </a:r>
            <a:r>
              <a:rPr lang="zh-CN" altLang="en-US" sz="2000" i="1" dirty="0">
                <a:latin typeface="Bell MT" panose="02020503060305020303" pitchFamily="18" charset="77"/>
              </a:rPr>
              <a:t> </a:t>
            </a:r>
            <a:r>
              <a:rPr lang="en-HK" altLang="zh-CN" sz="2000" dirty="0">
                <a:latin typeface="Bell MT" panose="02020503060305020303" pitchFamily="18" charset="77"/>
              </a:rPr>
              <a:t>results from local databases according to the decided used source knowledge</a:t>
            </a:r>
          </a:p>
          <a:p>
            <a:endParaRPr lang="en-HK" sz="2000" b="1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zh-CN" sz="2000" b="1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Assembling: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HK" altLang="zh-CN" sz="2000" dirty="0">
                <a:latin typeface="Bell MT" panose="02020503060305020303" pitchFamily="18" charset="77"/>
              </a:rPr>
              <a:t>incorporate all retrieved middle results into the final response generation</a:t>
            </a:r>
            <a:endParaRPr lang="en-US" sz="2000" dirty="0">
              <a:latin typeface="Bell MT" panose="0202050306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1F4D8-F5A4-2BF6-953D-F96F36944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62" y="2104610"/>
            <a:ext cx="3622745" cy="452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1AFFA-3954-08E4-D6CD-E2F1696B0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58" y="3467637"/>
            <a:ext cx="4120802" cy="459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DD2BFC-5835-F068-79F3-59B89F878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563" y="4799499"/>
            <a:ext cx="3202546" cy="449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7D4AD-7DC4-16EE-8496-6F4B92937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950" y="5397763"/>
            <a:ext cx="4321863" cy="62384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B4BC7-CEB6-98A3-67B1-8DD49B9CB824}"/>
              </a:ext>
            </a:extLst>
          </p:cNvPr>
          <p:cNvCxnSpPr/>
          <p:nvPr/>
        </p:nvCxnSpPr>
        <p:spPr>
          <a:xfrm>
            <a:off x="14985314" y="497492"/>
            <a:ext cx="0" cy="759131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1D9631-CC53-237A-A49D-3435A1D6376B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642657F4-B09D-FAD1-AD78-8B534A35D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EA58A41-BF43-631A-D01E-1CA59D27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677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118351" y="59436"/>
            <a:ext cx="43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SAFARI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2916F5-645B-838C-302D-5BF718A5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1" y="3034685"/>
            <a:ext cx="5055892" cy="2766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3FBB32-F6C5-8064-4AF4-90354C53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38" y="3092068"/>
            <a:ext cx="3079354" cy="2651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0CE630-79B9-9701-110E-163D4930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778" y="3092068"/>
            <a:ext cx="3079353" cy="24573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D856B8-EFE5-4326-02C9-F167B284DD5C}"/>
              </a:ext>
            </a:extLst>
          </p:cNvPr>
          <p:cNvSpPr txBox="1"/>
          <p:nvPr/>
        </p:nvSpPr>
        <p:spPr>
          <a:xfrm>
            <a:off x="1118770" y="1351921"/>
            <a:ext cx="8195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400" dirty="0">
                <a:latin typeface="Bell MT" panose="02020503060305020303" pitchFamily="18" charset="77"/>
              </a:rPr>
              <a:t>Supervised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SAFARI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(End-to-end</a:t>
            </a:r>
            <a:r>
              <a:rPr lang="zh-CN" altLang="en-US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Training,</a:t>
            </a:r>
            <a:r>
              <a:rPr lang="zh-CN" altLang="en-US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 err="1">
                <a:solidFill>
                  <a:srgbClr val="C00000"/>
                </a:solidFill>
                <a:latin typeface="Bell MT" panose="02020503060305020303" pitchFamily="18" charset="77"/>
              </a:rPr>
              <a:t>LoRA</a:t>
            </a:r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)</a:t>
            </a:r>
          </a:p>
          <a:p>
            <a:endParaRPr lang="en-US" sz="24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400" dirty="0">
                <a:latin typeface="Bell MT" panose="02020503060305020303" pitchFamily="18" charset="77"/>
              </a:rPr>
              <a:t>Unsupervised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SAFARI</a:t>
            </a:r>
            <a:endParaRPr lang="en-US" sz="2400" dirty="0">
              <a:latin typeface="Bell MT" panose="02020503060305020303" pitchFamily="18" charset="77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95E4B-1229-CAB9-4D68-8692304D9A5E}"/>
              </a:ext>
            </a:extLst>
          </p:cNvPr>
          <p:cNvCxnSpPr/>
          <p:nvPr/>
        </p:nvCxnSpPr>
        <p:spPr>
          <a:xfrm>
            <a:off x="5174243" y="2717442"/>
            <a:ext cx="0" cy="35803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BECE77-4A4C-D7A2-2B33-6679772E1CAD}"/>
              </a:ext>
            </a:extLst>
          </p:cNvPr>
          <p:cNvSpPr txBox="1"/>
          <p:nvPr/>
        </p:nvSpPr>
        <p:spPr>
          <a:xfrm>
            <a:off x="1427956" y="5992097"/>
            <a:ext cx="2165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Bell MT" panose="02020503060305020303" pitchFamily="18" charset="77"/>
              </a:rPr>
              <a:t>Supervised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SAFARI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115D91-34DB-3F1F-D57D-DBAD632A6EEF}"/>
              </a:ext>
            </a:extLst>
          </p:cNvPr>
          <p:cNvSpPr txBox="1"/>
          <p:nvPr/>
        </p:nvSpPr>
        <p:spPr>
          <a:xfrm>
            <a:off x="7645925" y="5992097"/>
            <a:ext cx="2584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Uns</a:t>
            </a:r>
            <a:r>
              <a:rPr lang="en-US" altLang="zh-CN" sz="1800" dirty="0">
                <a:latin typeface="Bell MT" panose="02020503060305020303" pitchFamily="18" charset="77"/>
              </a:rPr>
              <a:t>upervised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Bell MT" panose="02020503060305020303" pitchFamily="18" charset="77"/>
              </a:rPr>
              <a:t>SAFARI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8D69E26-6A8C-78C8-E86B-7FAC013CDBF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FA23EEA8-E3B1-F27D-EDE8-06C1BF40C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60FD55-BF0B-6795-AABA-8AF826C1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464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2989B3-1106-C1B7-A76A-9230173A528C}"/>
              </a:ext>
            </a:extLst>
          </p:cNvPr>
          <p:cNvSpPr txBox="1"/>
          <p:nvPr/>
        </p:nvSpPr>
        <p:spPr>
          <a:xfrm>
            <a:off x="-7499" y="65551"/>
            <a:ext cx="43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SAFARI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DB4BC7-CEB6-98A3-67B1-8DD49B9CB824}"/>
              </a:ext>
            </a:extLst>
          </p:cNvPr>
          <p:cNvCxnSpPr/>
          <p:nvPr/>
        </p:nvCxnSpPr>
        <p:spPr>
          <a:xfrm>
            <a:off x="14985314" y="497492"/>
            <a:ext cx="0" cy="759131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C083075-7323-CCF0-B82F-17BE94F3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04" y="3429000"/>
            <a:ext cx="3738235" cy="3444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20F0C5-DEC8-793B-AF2B-8798525B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373" y="4140558"/>
            <a:ext cx="3197664" cy="1849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5A7D14-19E1-B780-5BA3-139430C2E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471" y="3456050"/>
            <a:ext cx="3920609" cy="3218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8ABAC-1878-2E03-965D-D508F0B35C4B}"/>
              </a:ext>
            </a:extLst>
          </p:cNvPr>
          <p:cNvSpPr txBox="1"/>
          <p:nvPr/>
        </p:nvSpPr>
        <p:spPr>
          <a:xfrm>
            <a:off x="895757" y="1179747"/>
            <a:ext cx="106508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Performance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of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Planning</a:t>
            </a:r>
            <a:r>
              <a:rPr lang="zh-CN" altLang="en-US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endParaRPr lang="en-US" altLang="zh-CN" sz="20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 err="1">
                <a:latin typeface="Bell MT" panose="02020503060305020303" pitchFamily="18" charset="77"/>
              </a:rPr>
              <a:t>ChatGLM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BELLE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Unsupervised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 err="1">
                <a:latin typeface="Bell MT" panose="02020503060305020303" pitchFamily="18" charset="77"/>
              </a:rPr>
              <a:t>ChatGPT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Others</a:t>
            </a:r>
            <a:endParaRPr lang="en-US" altLang="zh-CN" sz="20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Performance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of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Retrieval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DPR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RocketQAv2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BM25</a:t>
            </a:r>
            <a:endParaRPr lang="en-US" altLang="zh-CN" sz="2000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Performance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of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Bell MT" panose="02020503060305020303" pitchFamily="18" charset="77"/>
              </a:rPr>
              <a:t>Assembling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altLang="zh-CN" sz="2000" b="1" dirty="0">
                <a:latin typeface="Bell MT" panose="02020503060305020303" pitchFamily="18" charset="77"/>
              </a:rPr>
              <a:t>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BELLE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&gt;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Supervised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 err="1">
                <a:latin typeface="Bell MT" panose="02020503060305020303" pitchFamily="18" charset="77"/>
              </a:rPr>
              <a:t>ChatGLM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EAEE9B-C80C-0F72-457C-81D21969A7EF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2A220FE-CF86-1649-05D4-0CF3DBE07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D8CB7F4-5B59-1B7A-011C-86C9B253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56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circular arrows in a circle&#10;&#10;Description automatically generated">
            <a:extLst>
              <a:ext uri="{FF2B5EF4-FFF2-40B4-BE49-F238E27FC236}">
                <a16:creationId xmlns:a16="http://schemas.microsoft.com/office/drawing/2014/main" id="{0A01E40C-D913-8B48-F5D4-B8110EE1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060" y="1887319"/>
            <a:ext cx="3459682" cy="34596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D04DD-5010-A072-685D-3F9DEF5EF050}"/>
              </a:ext>
            </a:extLst>
          </p:cNvPr>
          <p:cNvSpPr txBox="1"/>
          <p:nvPr/>
        </p:nvSpPr>
        <p:spPr>
          <a:xfrm>
            <a:off x="3734930" y="3905668"/>
            <a:ext cx="155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Internal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Status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0C204-4ADE-E0C6-D37F-5DF8D577DFEA}"/>
              </a:ext>
            </a:extLst>
          </p:cNvPr>
          <p:cNvSpPr txBox="1"/>
          <p:nvPr/>
        </p:nvSpPr>
        <p:spPr>
          <a:xfrm>
            <a:off x="6919170" y="3864997"/>
            <a:ext cx="126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External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endParaRPr lang="en-HK" altLang="zh-CN" sz="2000" b="1" dirty="0">
              <a:latin typeface="Bell MT" panose="02020503060305020303" pitchFamily="18" charset="77"/>
            </a:endParaRPr>
          </a:p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Sources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5" name="Picture 4" descr="A cartoon of a robot with a computer&#10;&#10;Description automatically generated with low confidence">
            <a:extLst>
              <a:ext uri="{FF2B5EF4-FFF2-40B4-BE49-F238E27FC236}">
                <a16:creationId xmlns:a16="http://schemas.microsoft.com/office/drawing/2014/main" id="{0CAE40A6-D5BA-F60B-9FDB-5E888A19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93" y="2040557"/>
            <a:ext cx="1561267" cy="1561267"/>
          </a:xfrm>
          <a:prstGeom prst="rect">
            <a:avLst/>
          </a:prstGeom>
        </p:spPr>
      </p:pic>
      <p:pic>
        <p:nvPicPr>
          <p:cNvPr id="6" name="Graphic 5" descr="User Crown Male outline">
            <a:extLst>
              <a:ext uri="{FF2B5EF4-FFF2-40B4-BE49-F238E27FC236}">
                <a16:creationId xmlns:a16="http://schemas.microsoft.com/office/drawing/2014/main" id="{349F6EC3-8004-6B6F-7EB7-54B0B6FA09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7382" y="3693567"/>
            <a:ext cx="393700" cy="338554"/>
          </a:xfrm>
          <a:prstGeom prst="rect">
            <a:avLst/>
          </a:prstGeom>
        </p:spPr>
      </p:pic>
      <p:pic>
        <p:nvPicPr>
          <p:cNvPr id="7" name="Graphic 6" descr="Address Book outline">
            <a:extLst>
              <a:ext uri="{FF2B5EF4-FFF2-40B4-BE49-F238E27FC236}">
                <a16:creationId xmlns:a16="http://schemas.microsoft.com/office/drawing/2014/main" id="{5E01E1FF-44B4-4119-28A3-DC97D1255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7382" y="4701826"/>
            <a:ext cx="370309" cy="370309"/>
          </a:xfrm>
          <a:prstGeom prst="rect">
            <a:avLst/>
          </a:prstGeom>
        </p:spPr>
      </p:pic>
      <p:pic>
        <p:nvPicPr>
          <p:cNvPr id="11" name="Graphic 10" descr="Books outline">
            <a:extLst>
              <a:ext uri="{FF2B5EF4-FFF2-40B4-BE49-F238E27FC236}">
                <a16:creationId xmlns:a16="http://schemas.microsoft.com/office/drawing/2014/main" id="{032C8B06-6AEE-9657-A3B1-24AB62814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6249" y="4076225"/>
            <a:ext cx="344063" cy="344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B629D-F174-25E0-851B-0E0945623996}"/>
              </a:ext>
            </a:extLst>
          </p:cNvPr>
          <p:cNvSpPr txBox="1"/>
          <p:nvPr/>
        </p:nvSpPr>
        <p:spPr>
          <a:xfrm>
            <a:off x="8891082" y="3672362"/>
            <a:ext cx="926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Persona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B404D-FB5F-FF60-65A3-AB2770DBDB55}"/>
              </a:ext>
            </a:extLst>
          </p:cNvPr>
          <p:cNvSpPr txBox="1"/>
          <p:nvPr/>
        </p:nvSpPr>
        <p:spPr>
          <a:xfrm>
            <a:off x="8830207" y="4061504"/>
            <a:ext cx="150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Document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092C2-C4AB-4A89-24CD-B42ECA6895A3}"/>
              </a:ext>
            </a:extLst>
          </p:cNvPr>
          <p:cNvSpPr txBox="1"/>
          <p:nvPr/>
        </p:nvSpPr>
        <p:spPr>
          <a:xfrm>
            <a:off x="8844906" y="4717703"/>
            <a:ext cx="10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Memory</a:t>
            </a:r>
          </a:p>
        </p:txBody>
      </p:sp>
      <p:pic>
        <p:nvPicPr>
          <p:cNvPr id="15" name="Picture 2" descr="Emoji - Wikipedia">
            <a:extLst>
              <a:ext uri="{FF2B5EF4-FFF2-40B4-BE49-F238E27FC236}">
                <a16:creationId xmlns:a16="http://schemas.microsoft.com/office/drawing/2014/main" id="{76819F69-8AA5-0B7D-6F8B-ADEFCB1F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317" y="3479211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84760B-D51C-7BCA-056E-DCB828ABBB0B}"/>
              </a:ext>
            </a:extLst>
          </p:cNvPr>
          <p:cNvSpPr txBox="1"/>
          <p:nvPr/>
        </p:nvSpPr>
        <p:spPr>
          <a:xfrm>
            <a:off x="2224019" y="3452604"/>
            <a:ext cx="10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Emotion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CE863-6300-9629-28D7-3D754E4B31EE}"/>
              </a:ext>
            </a:extLst>
          </p:cNvPr>
          <p:cNvSpPr txBox="1"/>
          <p:nvPr/>
        </p:nvSpPr>
        <p:spPr>
          <a:xfrm>
            <a:off x="1898031" y="4455178"/>
            <a:ext cx="1559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Bell MT" panose="02020503060305020303" pitchFamily="18" charset="77"/>
              </a:rPr>
              <a:t>Intermediate Reasoning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98ED4BD4-FEA1-55F0-3962-62196492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001" y="4534654"/>
            <a:ext cx="356625" cy="42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0B2706-E340-6BF6-E013-36FCC3F337AB}"/>
              </a:ext>
            </a:extLst>
          </p:cNvPr>
          <p:cNvSpPr txBox="1"/>
          <p:nvPr/>
        </p:nvSpPr>
        <p:spPr>
          <a:xfrm>
            <a:off x="8820948" y="4274885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3023C-839E-B5B3-625F-77B3BADA7C5E}"/>
              </a:ext>
            </a:extLst>
          </p:cNvPr>
          <p:cNvSpPr txBox="1"/>
          <p:nvPr/>
        </p:nvSpPr>
        <p:spPr>
          <a:xfrm>
            <a:off x="2358155" y="4116624"/>
            <a:ext cx="7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……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D4020-E569-CE36-4FA3-88156D1F6CEE}"/>
              </a:ext>
            </a:extLst>
          </p:cNvPr>
          <p:cNvSpPr txBox="1"/>
          <p:nvPr/>
        </p:nvSpPr>
        <p:spPr>
          <a:xfrm>
            <a:off x="4840206" y="4867555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6A3394-A8C5-330C-C21D-4EFFD09060E0}"/>
              </a:ext>
            </a:extLst>
          </p:cNvPr>
          <p:cNvCxnSpPr>
            <a:cxnSpLocks/>
          </p:cNvCxnSpPr>
          <p:nvPr/>
        </p:nvCxnSpPr>
        <p:spPr>
          <a:xfrm flipH="1">
            <a:off x="5093875" y="4272057"/>
            <a:ext cx="4018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7DC8BC5C-B075-3B41-CD14-8655DCCB1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3456" y="4076225"/>
            <a:ext cx="356625" cy="356625"/>
          </a:xfrm>
          <a:prstGeom prst="rect">
            <a:avLst/>
          </a:prstGeom>
        </p:spPr>
      </p:pic>
      <p:pic>
        <p:nvPicPr>
          <p:cNvPr id="24" name="Picture 4" descr="Dialogue Flaticons Lineal Color icon">
            <a:extLst>
              <a:ext uri="{FF2B5EF4-FFF2-40B4-BE49-F238E27FC236}">
                <a16:creationId xmlns:a16="http://schemas.microsoft.com/office/drawing/2014/main" id="{108FEF5B-B527-EE7F-843E-EBD84E6A0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310" y="3864997"/>
            <a:ext cx="854435" cy="8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question mark on a black background&#10;&#10;Description automatically generated">
            <a:extLst>
              <a:ext uri="{FF2B5EF4-FFF2-40B4-BE49-F238E27FC236}">
                <a16:creationId xmlns:a16="http://schemas.microsoft.com/office/drawing/2014/main" id="{E469F67F-A865-94DA-6CDA-EECC1C7C40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2887" y="4021169"/>
            <a:ext cx="356625" cy="356625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1AE5746-7201-FC2F-286D-605183CF6FA3}"/>
              </a:ext>
            </a:extLst>
          </p:cNvPr>
          <p:cNvCxnSpPr>
            <a:cxnSpLocks/>
          </p:cNvCxnSpPr>
          <p:nvPr/>
        </p:nvCxnSpPr>
        <p:spPr>
          <a:xfrm>
            <a:off x="6521858" y="4272057"/>
            <a:ext cx="397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6899B9-C572-3EEC-16D4-E89C34C8B22C}"/>
              </a:ext>
            </a:extLst>
          </p:cNvPr>
          <p:cNvCxnSpPr>
            <a:cxnSpLocks/>
          </p:cNvCxnSpPr>
          <p:nvPr/>
        </p:nvCxnSpPr>
        <p:spPr>
          <a:xfrm flipV="1">
            <a:off x="4592284" y="2931189"/>
            <a:ext cx="624609" cy="765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C58329-287B-C44D-5737-6F1A7671C11B}"/>
              </a:ext>
            </a:extLst>
          </p:cNvPr>
          <p:cNvCxnSpPr>
            <a:cxnSpLocks/>
          </p:cNvCxnSpPr>
          <p:nvPr/>
        </p:nvCxnSpPr>
        <p:spPr>
          <a:xfrm flipH="1" flipV="1">
            <a:off x="6861760" y="2821190"/>
            <a:ext cx="649632" cy="76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4991A5-3AEC-02C5-E33F-0FA0BA3C4834}"/>
              </a:ext>
            </a:extLst>
          </p:cNvPr>
          <p:cNvCxnSpPr>
            <a:cxnSpLocks/>
          </p:cNvCxnSpPr>
          <p:nvPr/>
        </p:nvCxnSpPr>
        <p:spPr>
          <a:xfrm>
            <a:off x="6747923" y="2931618"/>
            <a:ext cx="624609" cy="742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E20A6-2DA9-73DC-2988-6ECA1E8A04C9}"/>
              </a:ext>
            </a:extLst>
          </p:cNvPr>
          <p:cNvCxnSpPr>
            <a:cxnSpLocks/>
          </p:cNvCxnSpPr>
          <p:nvPr/>
        </p:nvCxnSpPr>
        <p:spPr>
          <a:xfrm flipV="1">
            <a:off x="5813950" y="3401727"/>
            <a:ext cx="0" cy="430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FB93F0-6D6E-6947-D6B1-2F55532251BF}"/>
              </a:ext>
            </a:extLst>
          </p:cNvPr>
          <p:cNvCxnSpPr>
            <a:cxnSpLocks/>
          </p:cNvCxnSpPr>
          <p:nvPr/>
        </p:nvCxnSpPr>
        <p:spPr>
          <a:xfrm>
            <a:off x="6012901" y="3401727"/>
            <a:ext cx="2" cy="4308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7C754F0-8AA4-9811-24B2-40A66C1E9E5A}"/>
              </a:ext>
            </a:extLst>
          </p:cNvPr>
          <p:cNvSpPr txBox="1"/>
          <p:nvPr/>
        </p:nvSpPr>
        <p:spPr>
          <a:xfrm>
            <a:off x="6083837" y="3410426"/>
            <a:ext cx="77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39A6CE-DDF1-DC85-AB32-1C2DE87D2187}"/>
              </a:ext>
            </a:extLst>
          </p:cNvPr>
          <p:cNvSpPr txBox="1"/>
          <p:nvPr/>
        </p:nvSpPr>
        <p:spPr>
          <a:xfrm>
            <a:off x="7134765" y="2862800"/>
            <a:ext cx="126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AC9F37-9A9B-F0AB-E73B-2DA4C0FF89AD}"/>
              </a:ext>
            </a:extLst>
          </p:cNvPr>
          <p:cNvSpPr txBox="1"/>
          <p:nvPr/>
        </p:nvSpPr>
        <p:spPr>
          <a:xfrm>
            <a:off x="4685591" y="1423441"/>
            <a:ext cx="2323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LLM-based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Dialogue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 descr="Database Basic Miscellany Lineal icon">
            <a:extLst>
              <a:ext uri="{FF2B5EF4-FFF2-40B4-BE49-F238E27FC236}">
                <a16:creationId xmlns:a16="http://schemas.microsoft.com/office/drawing/2014/main" id="{C8EEE5E8-C980-0FBE-CD98-FFC1E7D8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36" y="3327318"/>
            <a:ext cx="263114" cy="26311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BFFFED-BFD1-2846-0D8F-D3624ABAC385}"/>
              </a:ext>
            </a:extLst>
          </p:cNvPr>
          <p:cNvSpPr txBox="1"/>
          <p:nvPr/>
        </p:nvSpPr>
        <p:spPr>
          <a:xfrm>
            <a:off x="8844906" y="3283418"/>
            <a:ext cx="1046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Database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pic>
        <p:nvPicPr>
          <p:cNvPr id="37" name="Picture 4" descr="Psychology Special Lineal color icon">
            <a:extLst>
              <a:ext uri="{FF2B5EF4-FFF2-40B4-BE49-F238E27FC236}">
                <a16:creationId xmlns:a16="http://schemas.microsoft.com/office/drawing/2014/main" id="{D76CBD73-2575-0B53-49C0-ADEF2D56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89" y="3869265"/>
            <a:ext cx="311947" cy="3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D2068A0-EB0C-661C-6AD7-27ADC0BD0F12}"/>
              </a:ext>
            </a:extLst>
          </p:cNvPr>
          <p:cNvSpPr txBox="1"/>
          <p:nvPr/>
        </p:nvSpPr>
        <p:spPr>
          <a:xfrm>
            <a:off x="2088171" y="3842658"/>
            <a:ext cx="1212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Bell MT" panose="02020503060305020303" pitchFamily="18" charset="77"/>
              </a:rPr>
              <a:t>Psychology </a:t>
            </a:r>
            <a:endParaRPr lang="en-US" sz="1600" b="1" dirty="0">
              <a:latin typeface="Bell MT" panose="02020503060305020303" pitchFamily="18" charset="7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TPE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(Internal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with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External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Capability)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7DD557-D6DC-C422-5AFA-7761B88C27A3}"/>
              </a:ext>
            </a:extLst>
          </p:cNvPr>
          <p:cNvSpPr txBox="1"/>
          <p:nvPr/>
        </p:nvSpPr>
        <p:spPr>
          <a:xfrm>
            <a:off x="521408" y="2106612"/>
            <a:ext cx="4221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Cue-</a:t>
            </a:r>
            <a:r>
              <a:rPr lang="en-HK" b="1" i="0" dirty="0" err="1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CoT</a:t>
            </a:r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: Chain-of-thought Prompting for Responding to In-depth Dialogue Questions with LLMs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(Internal)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  <a:p>
            <a:endParaRPr lang="en-US" dirty="0">
              <a:solidFill>
                <a:schemeClr val="bg2"/>
              </a:solidFill>
              <a:latin typeface="Bell MT" panose="02020503060305020303" pitchFamily="18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8AD6C3-C1D1-F797-1D7F-8A466A452FD1}"/>
              </a:ext>
            </a:extLst>
          </p:cNvPr>
          <p:cNvSpPr txBox="1"/>
          <p:nvPr/>
        </p:nvSpPr>
        <p:spPr>
          <a:xfrm>
            <a:off x="7644209" y="1749858"/>
            <a:ext cx="4221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Large Language Models as Source Planner for Personalized Knowledge-grounded Dialogue</a:t>
            </a:r>
            <a:r>
              <a:rPr lang="zh-CN" altLang="en-US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chemeClr val="bg2"/>
                </a:solidFill>
                <a:effectLst/>
                <a:latin typeface="Bell MT" panose="02020503060305020303" pitchFamily="18" charset="77"/>
              </a:rPr>
              <a:t>(External)</a:t>
            </a:r>
            <a:endParaRPr lang="en-HK" b="1" i="0" dirty="0">
              <a:solidFill>
                <a:schemeClr val="bg2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BF54C-22FC-C55E-EFEA-428C36CFF7DC}"/>
              </a:ext>
            </a:extLst>
          </p:cNvPr>
          <p:cNvSpPr txBox="1"/>
          <p:nvPr/>
        </p:nvSpPr>
        <p:spPr>
          <a:xfrm>
            <a:off x="6778160" y="5429887"/>
            <a:ext cx="508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TPE: Towards Better Compositional Reasoning over Conceptual Tools with Multi-persona Collaboration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Internal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with</a:t>
            </a:r>
            <a:r>
              <a:rPr lang="zh-CN" altLang="en-US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External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  <a:endParaRPr lang="en-HK" b="1" i="0" dirty="0">
              <a:solidFill>
                <a:srgbClr val="000000"/>
              </a:solidFill>
              <a:effectLst/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5473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1FD45A5-36FF-0C67-5725-B8C06F08A9B3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Bell MT" panose="02020503060305020303" pitchFamily="18" charset="77"/>
              </a:rPr>
              <a:t>tool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18BF6B-61A9-945C-1030-2880568716E6}"/>
              </a:ext>
            </a:extLst>
          </p:cNvPr>
          <p:cNvSpPr txBox="1"/>
          <p:nvPr/>
        </p:nvSpPr>
        <p:spPr>
          <a:xfrm>
            <a:off x="155293" y="1426145"/>
            <a:ext cx="116563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Tool:</a:t>
            </a:r>
            <a:r>
              <a:rPr lang="zh-CN" altLang="en-US" sz="2000" dirty="0">
                <a:latin typeface="Bell MT" panose="02020503060305020303" pitchFamily="18" charset="77"/>
              </a:rPr>
              <a:t>  </a:t>
            </a:r>
            <a:r>
              <a:rPr lang="en-HK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object carried or maintained for future use.</a:t>
            </a:r>
          </a:p>
          <a:p>
            <a:pPr lvl="5"/>
            <a:r>
              <a:rPr lang="en-HK" sz="2000" dirty="0">
                <a:effectLst/>
                <a:latin typeface="Bell MT" panose="02020503060305020303" pitchFamily="18" charset="77"/>
              </a:rPr>
              <a:t>	— </a:t>
            </a:r>
            <a:r>
              <a:rPr lang="en-HK" sz="2000" i="1" dirty="0">
                <a:effectLst/>
                <a:latin typeface="Bell MT" panose="02020503060305020303" pitchFamily="18" charset="77"/>
              </a:rPr>
              <a:t>Finn, Tregenza, and Norman, 2009.</a:t>
            </a:r>
            <a:endParaRPr lang="en-HK" sz="2000" dirty="0">
              <a:effectLst/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HK" sz="2000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HK" sz="2000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Tool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can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either: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Functional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tool,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or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Retriever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/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calculator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….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b="1" dirty="0">
              <a:solidFill>
                <a:srgbClr val="C00000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Conceptual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tool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Decision-making</a:t>
            </a:r>
            <a:r>
              <a:rPr lang="zh-CN" altLang="en-US" b="1" dirty="0"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latin typeface="Bell MT" panose="02020503060305020303" pitchFamily="18" charset="77"/>
              </a:rPr>
              <a:t>process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Different</a:t>
            </a:r>
            <a:r>
              <a:rPr lang="zh-CN" altLang="en-US" dirty="0">
                <a:latin typeface="Bell MT" panose="02020503060305020303" pitchFamily="18" charset="77"/>
              </a:rPr>
              <a:t>  </a:t>
            </a:r>
            <a:r>
              <a:rPr lang="en-US" altLang="zh-CN" dirty="0">
                <a:latin typeface="Bell MT" panose="02020503060305020303" pitchFamily="18" charset="77"/>
              </a:rPr>
              <a:t>conversational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strategies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Different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sources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…..</a:t>
            </a:r>
          </a:p>
          <a:p>
            <a:pPr marL="1200150" lvl="2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A conceptual tool specifies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a cognitive concept </a:t>
            </a:r>
            <a:r>
              <a:rPr lang="en-US" altLang="zh-CN" b="1" dirty="0">
                <a:latin typeface="Bell MT" panose="02020503060305020303" pitchFamily="18" charset="77"/>
              </a:rPr>
              <a:t>used to help systematic or investigative thought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E88E8-DAB4-2819-769C-72FACF032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15" y="2509819"/>
            <a:ext cx="6800058" cy="284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62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EAAD4-F5D8-7926-7AAD-04E45C78DC80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95B007E-858C-CD0D-5F95-26C144E9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3D515-7DDF-0B23-A622-30D61F6F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9B001-126A-E367-CE34-E0FEA54FFFA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6A4F48-67A8-A9F5-2D8A-E4667E8A5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265" y="1195163"/>
            <a:ext cx="9035330" cy="455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32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573D34-967B-C3DA-8893-51E72AAEE84C}"/>
              </a:ext>
            </a:extLst>
          </p:cNvPr>
          <p:cNvSpPr txBox="1"/>
          <p:nvPr/>
        </p:nvSpPr>
        <p:spPr>
          <a:xfrm>
            <a:off x="712922" y="1503336"/>
            <a:ext cx="10089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400" dirty="0">
                <a:latin typeface="Bell MT" panose="02020503060305020303" pitchFamily="18" charset="77"/>
              </a:rPr>
              <a:t>Using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different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tools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to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interact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with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complex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external</a:t>
            </a:r>
            <a:r>
              <a:rPr lang="zh-CN" altLang="en-US" sz="2400" dirty="0">
                <a:latin typeface="Bell MT" panose="02020503060305020303" pitchFamily="18" charset="77"/>
              </a:rPr>
              <a:t> </a:t>
            </a:r>
            <a:r>
              <a:rPr lang="en-US" altLang="zh-CN" sz="2400" dirty="0">
                <a:latin typeface="Bell MT" panose="02020503060305020303" pitchFamily="18" charset="77"/>
              </a:rPr>
              <a:t>environments</a:t>
            </a:r>
            <a:endParaRPr lang="en-US" sz="2400" dirty="0">
              <a:latin typeface="Bell MT" panose="02020503060305020303" pitchFamily="18" charset="77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1FDE36-D7F7-5543-4437-504495334160}"/>
              </a:ext>
            </a:extLst>
          </p:cNvPr>
          <p:cNvSpPr/>
          <p:nvPr/>
        </p:nvSpPr>
        <p:spPr>
          <a:xfrm>
            <a:off x="2656618" y="3429000"/>
            <a:ext cx="3943350" cy="2543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algn="ctr"/>
            <a:endParaRPr lang="en-US" altLang="zh-CN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Bell MT" panose="02020503060305020303" pitchFamily="18" charset="77"/>
              </a:rPr>
              <a:t>Functional</a:t>
            </a:r>
            <a:r>
              <a:rPr lang="zh-CN" altLang="en-US" sz="2400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latin typeface="Bell MT" panose="02020503060305020303" pitchFamily="18" charset="77"/>
              </a:rPr>
              <a:t>Tool</a:t>
            </a:r>
            <a:endParaRPr lang="en-US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sz="1200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Models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Image-to-caption</a:t>
            </a:r>
            <a:r>
              <a:rPr lang="zh-CN" altLang="en-US" sz="1200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endParaRPr lang="en-HK" altLang="zh-CN" sz="1200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Object-detection</a:t>
            </a:r>
            <a:endParaRPr lang="en-HK" altLang="zh-CN" sz="1200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….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Retriever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Calculator</a:t>
            </a:r>
            <a:endParaRPr lang="en-HK" altLang="zh-CN" sz="1200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Programs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1"/>
                </a:solidFill>
                <a:latin typeface="Bell MT" panose="02020503060305020303" pitchFamily="18" charset="77"/>
              </a:rPr>
              <a:t>……</a:t>
            </a:r>
            <a:endParaRPr lang="en-US" sz="12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algn="ctr"/>
            <a:endParaRPr lang="en-US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pPr algn="ctr"/>
            <a:endParaRPr lang="en-US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683A2E-41F9-899A-54FD-1A08C8D938AC}"/>
              </a:ext>
            </a:extLst>
          </p:cNvPr>
          <p:cNvSpPr/>
          <p:nvPr/>
        </p:nvSpPr>
        <p:spPr>
          <a:xfrm>
            <a:off x="5809393" y="3429001"/>
            <a:ext cx="3943350" cy="254317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algn="ctr"/>
            <a:endParaRPr lang="en-US" altLang="zh-CN" sz="2400" b="1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algn="ctr"/>
            <a:endParaRPr lang="en-US" sz="2400" b="1" dirty="0">
              <a:solidFill>
                <a:schemeClr val="accent2"/>
              </a:solidFill>
              <a:latin typeface="Bell MT" panose="02020503060305020303" pitchFamily="18" charset="7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6A8FD6-3525-F863-0C79-497C392AA7EA}"/>
              </a:ext>
            </a:extLst>
          </p:cNvPr>
          <p:cNvSpPr txBox="1"/>
          <p:nvPr/>
        </p:nvSpPr>
        <p:spPr>
          <a:xfrm>
            <a:off x="4150757" y="2618972"/>
            <a:ext cx="3035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Bell MT" panose="02020503060305020303" pitchFamily="18" charset="77"/>
              </a:rPr>
              <a:t>What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is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the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tool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?</a:t>
            </a:r>
            <a:endParaRPr lang="en-US" sz="2800" b="1" dirty="0">
              <a:latin typeface="Bell MT" panose="02020503060305020303" pitchFamily="18" charset="77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023A76E-5A72-AA06-D9E4-B95E39E9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6131" flipH="1">
            <a:off x="7048349" y="2513016"/>
            <a:ext cx="715706" cy="68271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6B42223-603B-6A2C-42B0-05AE016DFC90}"/>
              </a:ext>
            </a:extLst>
          </p:cNvPr>
          <p:cNvSpPr txBox="1"/>
          <p:nvPr/>
        </p:nvSpPr>
        <p:spPr>
          <a:xfrm>
            <a:off x="4910233" y="3624137"/>
            <a:ext cx="57416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  <a:latin typeface="Bell MT" panose="02020503060305020303" pitchFamily="18" charset="77"/>
              </a:rPr>
              <a:t>Conceptual</a:t>
            </a:r>
            <a:r>
              <a:rPr lang="zh-CN" altLang="en-US" sz="2400" b="1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Bell MT" panose="02020503060305020303" pitchFamily="18" charset="77"/>
              </a:rPr>
              <a:t>Tool</a:t>
            </a:r>
          </a:p>
          <a:p>
            <a:pPr algn="ctr"/>
            <a:endParaRPr lang="en-US" altLang="zh-CN" sz="1200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marL="2114550" lvl="4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Conversational</a:t>
            </a:r>
            <a:r>
              <a:rPr lang="zh-CN" altLang="en-US" sz="1200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Strategies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Question</a:t>
            </a:r>
            <a:endParaRPr lang="en-HK" altLang="zh-CN" sz="1200" dirty="0">
              <a:solidFill>
                <a:schemeClr val="accent2"/>
              </a:solidFill>
              <a:latin typeface="Bell MT" panose="02020503060305020303" pitchFamily="18" charset="77"/>
            </a:endParaRP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Trust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…..</a:t>
            </a:r>
          </a:p>
          <a:p>
            <a:pPr marL="2114550" lvl="4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Different</a:t>
            </a:r>
            <a:r>
              <a:rPr lang="zh-CN" altLang="en-US" sz="1200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Sources</a:t>
            </a:r>
            <a:r>
              <a:rPr lang="zh-CN" altLang="en-US" sz="1200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of</a:t>
            </a:r>
            <a:r>
              <a:rPr lang="zh-CN" altLang="en-US" sz="1200" dirty="0">
                <a:solidFill>
                  <a:schemeClr val="accent2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Knowledge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Memory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Document</a:t>
            </a:r>
          </a:p>
          <a:p>
            <a:pPr marL="2571750" lvl="5" indent="-285750">
              <a:buFont typeface="Wingdings" pitchFamily="2" charset="2"/>
              <a:buChar char="v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….</a:t>
            </a:r>
          </a:p>
          <a:p>
            <a:pPr marL="2114550" lvl="4" indent="-285750">
              <a:buFont typeface="Wingdings" pitchFamily="2" charset="2"/>
              <a:buChar char="ü"/>
            </a:pPr>
            <a:r>
              <a:rPr lang="en-US" altLang="zh-CN" sz="1200" dirty="0">
                <a:solidFill>
                  <a:schemeClr val="accent2"/>
                </a:solidFill>
                <a:latin typeface="Bell MT" panose="02020503060305020303" pitchFamily="18" charset="77"/>
              </a:rPr>
              <a:t>……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Bell MT" panose="02020503060305020303" pitchFamily="18" charset="77"/>
              </a:rPr>
              <a:t>tool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8351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solidFill>
                  <a:srgbClr val="C00000"/>
                </a:solidFill>
                <a:latin typeface="Bell MT" panose="02020503060305020303" pitchFamily="18" charset="77"/>
              </a:rPr>
              <a:t>Tools</a:t>
            </a:r>
            <a:r>
              <a:rPr lang="zh-CN" altLang="en-US" sz="32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in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LLM-based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DS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D0C1A-B307-516F-3B39-C3B9E1F0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17" y="963454"/>
            <a:ext cx="7156966" cy="5179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AFB6C-5A2E-019B-694E-C4A316D02DD6}"/>
              </a:ext>
            </a:extLst>
          </p:cNvPr>
          <p:cNvSpPr txBox="1"/>
          <p:nvPr/>
        </p:nvSpPr>
        <p:spPr>
          <a:xfrm>
            <a:off x="512181" y="1835303"/>
            <a:ext cx="365686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Two typical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conceptual tools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in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DS: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b="1" dirty="0"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Source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Memory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Documents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Persona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</a:t>
            </a:r>
            <a:endParaRPr lang="en-US" altLang="zh-CN" b="1" dirty="0"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§"/>
            </a:pPr>
            <a:endParaRPr lang="en-US" altLang="zh-CN" b="1" dirty="0">
              <a:latin typeface="Bell MT" panose="02020503060305020303" pitchFamily="18" charset="77"/>
            </a:endParaRP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altLang="zh-CN" b="1" dirty="0">
                <a:latin typeface="Bell MT" panose="02020503060305020303" pitchFamily="18" charset="77"/>
              </a:rPr>
              <a:t>Strategy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Trust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Decompose</a:t>
            </a:r>
          </a:p>
          <a:p>
            <a:pPr marL="1657350" lvl="3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92427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TPE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--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Multi-persona Collaboration</a:t>
            </a:r>
            <a:r>
              <a:rPr lang="zh-CN" altLang="en-US" sz="320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3200" i="0" dirty="0">
                <a:solidFill>
                  <a:srgbClr val="374151"/>
                </a:solidFill>
                <a:effectLst/>
                <a:latin typeface="Bell MT" panose="02020503060305020303" pitchFamily="18" charset="77"/>
              </a:rPr>
              <a:t>Framework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9576D-0106-A3F2-91AB-2F4111335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45" y="951195"/>
            <a:ext cx="9687640" cy="5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10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Experiment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8A296-2014-E587-6DB7-E4FAEF3A7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47" y="1028848"/>
            <a:ext cx="7511248" cy="5103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CFA31C-4BD2-A098-E5F6-500726D36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479" y="1557659"/>
            <a:ext cx="4181074" cy="40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86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EAAD4-F5D8-7926-7AAD-04E45C78DC80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Language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Agent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71CEE8-E6EB-2A19-393F-76F8D61EB372}"/>
              </a:ext>
            </a:extLst>
          </p:cNvPr>
          <p:cNvSpPr txBox="1"/>
          <p:nvPr/>
        </p:nvSpPr>
        <p:spPr>
          <a:xfrm>
            <a:off x="7239341" y="3000489"/>
            <a:ext cx="4739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2800" b="1" i="0" dirty="0">
                <a:effectLst/>
                <a:latin typeface="Bell MT" panose="02020503060305020303" pitchFamily="18" charset="77"/>
              </a:rPr>
              <a:t>LLM-based Dialogue Systems </a:t>
            </a:r>
            <a:r>
              <a:rPr lang="en-US" altLang="zh-CN" sz="2800" b="1" i="0" dirty="0">
                <a:effectLst/>
                <a:latin typeface="Bell MT" panose="02020503060305020303" pitchFamily="18" charset="77"/>
              </a:rPr>
              <a:t>as</a:t>
            </a:r>
            <a:r>
              <a:rPr lang="en-HK" sz="2800" b="1" i="0" dirty="0">
                <a:effectLst/>
                <a:latin typeface="Bell MT" panose="02020503060305020303" pitchFamily="18" charset="77"/>
              </a:rPr>
              <a:t> </a:t>
            </a:r>
            <a:r>
              <a:rPr lang="en-HK" sz="2800" b="1" i="0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Language Agents</a:t>
            </a:r>
            <a:endParaRPr lang="en-US" sz="2800" b="1" dirty="0">
              <a:solidFill>
                <a:srgbClr val="C00000"/>
              </a:solidFill>
              <a:latin typeface="Bell MT" panose="0202050306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B6481-5DAA-AD93-A0D3-36DB4ED81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17" y="1233090"/>
            <a:ext cx="6740024" cy="4196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571A39-6A96-530E-4244-4457E72999B3}"/>
              </a:ext>
            </a:extLst>
          </p:cNvPr>
          <p:cNvSpPr txBox="1"/>
          <p:nvPr/>
        </p:nvSpPr>
        <p:spPr>
          <a:xfrm>
            <a:off x="1741783" y="6063495"/>
            <a:ext cx="814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ll MT" panose="02020503060305020303" pitchFamily="18" charset="77"/>
                <a:cs typeface="Times New Roman" panose="02020603050405020304" pitchFamily="18" charset="0"/>
                <a:hlinkClick r:id="rId3"/>
              </a:rPr>
              <a:t>https://ysymyth.github.io/papers/from_language_models_to_language_agents.pdf</a:t>
            </a:r>
            <a:endParaRPr lang="en-US" dirty="0">
              <a:latin typeface="Bell MT" panose="02020503060305020303" pitchFamily="18" charset="77"/>
              <a:cs typeface="Times New Roman" panose="02020603050405020304" pitchFamily="18" charset="0"/>
            </a:endParaRPr>
          </a:p>
        </p:txBody>
      </p: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95B007E-858C-CD0D-5F95-26C144E93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3D515-7DDF-0B23-A622-30D61F6F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9B001-126A-E367-CE34-E0FEA54FFFA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14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9C84D6-A46E-51FA-C450-D28E63591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24" y="2565851"/>
            <a:ext cx="7150087" cy="31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883874-0491-A1F0-C1E9-91807453D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075" y="1290517"/>
            <a:ext cx="2636374" cy="4276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DBFBC5-719E-F07C-12B6-757A2D8C134C}"/>
              </a:ext>
            </a:extLst>
          </p:cNvPr>
          <p:cNvSpPr txBox="1"/>
          <p:nvPr/>
        </p:nvSpPr>
        <p:spPr>
          <a:xfrm>
            <a:off x="93700" y="72304"/>
            <a:ext cx="803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Language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Bell MT" panose="02020503060305020303" pitchFamily="18" charset="77"/>
              </a:rPr>
              <a:t>Models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  <a:sym typeface="Wingdings" pitchFamily="2" charset="2"/>
              </a:rPr>
              <a:t></a:t>
            </a:r>
            <a:r>
              <a:rPr lang="zh-CN" altLang="en-US" sz="3200" b="1" dirty="0">
                <a:latin typeface="Bell MT" panose="02020503060305020303" pitchFamily="18" charset="77"/>
                <a:sym typeface="Wingdings" pitchFamily="2" charset="2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  <a:sym typeface="Wingdings" pitchFamily="2" charset="2"/>
              </a:rPr>
              <a:t>Language</a:t>
            </a:r>
            <a:r>
              <a:rPr lang="zh-CN" altLang="en-US" sz="3200" b="1" dirty="0">
                <a:latin typeface="Bell MT" panose="02020503060305020303" pitchFamily="18" charset="77"/>
                <a:sym typeface="Wingdings" pitchFamily="2" charset="2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Bell MT" panose="02020503060305020303" pitchFamily="18" charset="77"/>
                <a:sym typeface="Wingdings" pitchFamily="2" charset="2"/>
              </a:rPr>
              <a:t>Agents</a:t>
            </a:r>
            <a:endParaRPr lang="en-US" sz="3200" b="1" dirty="0">
              <a:solidFill>
                <a:srgbClr val="C00000"/>
              </a:solidFill>
              <a:latin typeface="Bell MT" panose="02020503060305020303" pitchFamily="18" charset="77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9051AD56-140A-7C77-8F8E-BBD735925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1442653-D067-D6F2-E457-25A17380F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56714A-AAE9-4A93-4967-458A0C55792F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4A138A-1FD2-CF52-2880-FE4CB9047BE4}"/>
              </a:ext>
            </a:extLst>
          </p:cNvPr>
          <p:cNvSpPr txBox="1"/>
          <p:nvPr/>
        </p:nvSpPr>
        <p:spPr>
          <a:xfrm>
            <a:off x="965624" y="5782990"/>
            <a:ext cx="6140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HK" sz="18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6"/>
              </a:rPr>
              <a:t>https://lilianweng.github.io/posts/2023-06-23-agent/</a:t>
            </a:r>
            <a:endParaRPr lang="en-HK" b="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4B9A8-2370-4238-1747-61E70FBBECF4}"/>
              </a:ext>
            </a:extLst>
          </p:cNvPr>
          <p:cNvSpPr txBox="1"/>
          <p:nvPr/>
        </p:nvSpPr>
        <p:spPr>
          <a:xfrm>
            <a:off x="511864" y="1198124"/>
            <a:ext cx="80357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HK" sz="2800" b="1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Agent</a:t>
            </a:r>
            <a:r>
              <a:rPr lang="en-HK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= reasoning + acting + memory + decision making…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ECAE19-7C36-35E7-2FAF-20ED2CE3F7CB}"/>
              </a:ext>
            </a:extLst>
          </p:cNvPr>
          <p:cNvSpPr txBox="1"/>
          <p:nvPr/>
        </p:nvSpPr>
        <p:spPr>
          <a:xfrm>
            <a:off x="965624" y="6138449"/>
            <a:ext cx="10078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https://docs.google.com/presentation/d/1FkANjhY9zyFXFQSpceKm5R9pklxmqvCa4oezgE64wWY/edit#slide=id.g257e713d96c_0_458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B94E1C-7986-EB8C-4F58-4CBB44FCFB1D}"/>
              </a:ext>
            </a:extLst>
          </p:cNvPr>
          <p:cNvSpPr txBox="1"/>
          <p:nvPr/>
        </p:nvSpPr>
        <p:spPr>
          <a:xfrm>
            <a:off x="931398" y="1541614"/>
            <a:ext cx="1032920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Language model was invented to generate text autoregressively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Not invented as general problem solvers, or AGI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HK" sz="2400" b="0" i="0" u="none" strike="noStrike" dirty="0">
              <a:solidFill>
                <a:srgbClr val="000000"/>
              </a:solidFill>
              <a:effectLst/>
              <a:latin typeface="Bell MT" panose="02020503060305020303" pitchFamily="18" charset="77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Agent = reasoning + acting + memory + decision making…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Natural language processing -&gt; natural language interaction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Generate tokens -&gt; generate internal/external actions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Decoding -&gt; decision making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….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endParaRPr lang="en-HK" sz="2400" dirty="0">
              <a:solidFill>
                <a:srgbClr val="000000"/>
              </a:solidFill>
              <a:latin typeface="Bell MT" panose="02020503060305020303" pitchFamily="18" charset="77"/>
            </a:endParaRPr>
          </a:p>
          <a:p>
            <a:pPr marL="285750" indent="-285750" fontAlgn="base">
              <a:buFont typeface="Wingdings" pitchFamily="2" charset="2"/>
              <a:buChar char="§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Lot of opportunities for new </a:t>
            </a:r>
            <a:r>
              <a:rPr lang="en-HK" sz="2400" b="1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methods</a:t>
            </a:r>
            <a:r>
              <a:rPr lang="en-HK" sz="2400" b="0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, </a:t>
            </a:r>
            <a:r>
              <a:rPr lang="en-HK" sz="2400" b="1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benchmarks</a:t>
            </a:r>
            <a:r>
              <a:rPr lang="en-HK" sz="2400" b="0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, </a:t>
            </a:r>
            <a:r>
              <a:rPr lang="en-HK" sz="2400" b="0" i="0" u="none" strike="noStrike" dirty="0">
                <a:effectLst/>
                <a:latin typeface="Bell MT" panose="02020503060305020303" pitchFamily="18" charset="77"/>
              </a:rPr>
              <a:t>and</a:t>
            </a:r>
            <a:r>
              <a:rPr lang="en-HK" sz="2400" b="0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HK" sz="2400" b="1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applications</a:t>
            </a:r>
            <a:endParaRPr lang="en-HK" sz="2400" b="0" i="0" u="none" strike="noStrike" dirty="0">
              <a:solidFill>
                <a:srgbClr val="C00000"/>
              </a:solidFill>
              <a:effectLst/>
              <a:latin typeface="Bell MT" panose="02020503060305020303" pitchFamily="18" charset="77"/>
            </a:endParaRPr>
          </a:p>
          <a:p>
            <a:pPr fontAlgn="base"/>
            <a:endParaRPr lang="en-US" sz="2400" dirty="0">
              <a:latin typeface="Bell MT" panose="02020503060305020303" pitchFamily="18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B9665-B81E-7FFF-C1F6-822C7FBC9E30}"/>
              </a:ext>
            </a:extLst>
          </p:cNvPr>
          <p:cNvSpPr txBox="1"/>
          <p:nvPr/>
        </p:nvSpPr>
        <p:spPr>
          <a:xfrm>
            <a:off x="93700" y="72304"/>
            <a:ext cx="1055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Language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Bell MT" panose="02020503060305020303" pitchFamily="18" charset="77"/>
              </a:rPr>
              <a:t>Agents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  <a:sym typeface="Wingdings" pitchFamily="2" charset="2"/>
              </a:rPr>
              <a:t></a:t>
            </a:r>
            <a:r>
              <a:rPr lang="zh-CN" altLang="en-US" sz="3200" b="1" dirty="0">
                <a:latin typeface="Bell MT" panose="02020503060305020303" pitchFamily="18" charset="77"/>
                <a:sym typeface="Wingdings" pitchFamily="2" charset="2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  <a:sym typeface="Wingdings" pitchFamily="2" charset="2"/>
              </a:rPr>
              <a:t>Language</a:t>
            </a:r>
            <a:r>
              <a:rPr lang="zh-CN" altLang="en-US" sz="3200" b="1" dirty="0">
                <a:latin typeface="Bell MT" panose="02020503060305020303" pitchFamily="18" charset="77"/>
                <a:sym typeface="Wingdings" pitchFamily="2" charset="2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  <a:sym typeface="Wingdings" pitchFamily="2" charset="2"/>
              </a:rPr>
              <a:t>Agents</a:t>
            </a:r>
            <a:r>
              <a:rPr lang="zh-CN" altLang="en-US" sz="3200" b="1" dirty="0">
                <a:solidFill>
                  <a:srgbClr val="C00000"/>
                </a:solidFill>
                <a:latin typeface="Bell MT" panose="02020503060305020303" pitchFamily="18" charset="77"/>
                <a:sym typeface="Wingdings" pitchFamily="2" charset="2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  <a:sym typeface="Wingdings" pitchFamily="2" charset="2"/>
              </a:rPr>
              <a:t>(</a:t>
            </a:r>
            <a:r>
              <a:rPr lang="en-US" altLang="zh-CN" sz="2800" b="1" dirty="0">
                <a:solidFill>
                  <a:srgbClr val="C00000"/>
                </a:solidFill>
                <a:latin typeface="Bell MT" panose="02020503060305020303" pitchFamily="18" charset="77"/>
                <a:sym typeface="Wingdings" pitchFamily="2" charset="2"/>
              </a:rPr>
              <a:t>LLM-based</a:t>
            </a:r>
            <a:r>
              <a:rPr lang="zh-CN" altLang="en-US" sz="2800" b="1" dirty="0">
                <a:solidFill>
                  <a:srgbClr val="C00000"/>
                </a:solidFill>
                <a:latin typeface="Bell MT" panose="02020503060305020303" pitchFamily="18" charset="77"/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Bell MT" panose="02020503060305020303" pitchFamily="18" charset="77"/>
                <a:sym typeface="Wingdings" pitchFamily="2" charset="2"/>
              </a:rPr>
              <a:t>DS</a:t>
            </a:r>
            <a:r>
              <a:rPr lang="en-US" altLang="zh-CN" sz="3200" b="1" dirty="0">
                <a:latin typeface="Bell MT" panose="02020503060305020303" pitchFamily="18" charset="77"/>
                <a:sym typeface="Wingdings" pitchFamily="2" charset="2"/>
              </a:rPr>
              <a:t>)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4" name="Picture 3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5E0548D0-9F6F-CAF9-A3E0-615EEE3E3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610" y="73199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4F9467-FF8F-C934-D07F-14F281B64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71" y="66187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E4C1BA-819A-4996-9F63-FA899C9F3458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789DA1-DAD2-3DF7-D4CA-56F35E3438B3}"/>
              </a:ext>
            </a:extLst>
          </p:cNvPr>
          <p:cNvSpPr txBox="1"/>
          <p:nvPr/>
        </p:nvSpPr>
        <p:spPr>
          <a:xfrm>
            <a:off x="858720" y="5745198"/>
            <a:ext cx="10078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https://docs.google.com/presentation/d/1FkANjhY9zyFXFQSpceKm5R9pklxmqvCa4oezgE64wWY/edit#slide=id.g257e713d96c_0_458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351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Conclusion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FA0C6-B4D3-4D7A-4EF5-4B556C5871C6}"/>
              </a:ext>
            </a:extLst>
          </p:cNvPr>
          <p:cNvSpPr txBox="1"/>
          <p:nvPr/>
        </p:nvSpPr>
        <p:spPr>
          <a:xfrm>
            <a:off x="651348" y="1337609"/>
            <a:ext cx="11188425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HK" sz="3200" b="1" i="0" u="none" strike="noStrike" dirty="0">
                <a:solidFill>
                  <a:srgbClr val="C00000"/>
                </a:solidFill>
                <a:effectLst/>
                <a:latin typeface="Bell MT" panose="02020503060305020303" pitchFamily="18" charset="77"/>
              </a:rPr>
              <a:t>Agent</a:t>
            </a:r>
            <a:r>
              <a:rPr lang="en-HK" sz="32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= reasoning + acting + memory + decision making…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endParaRPr lang="en-HK" sz="3200" dirty="0">
              <a:solidFill>
                <a:srgbClr val="000000"/>
              </a:solidFill>
              <a:latin typeface="Bell MT" panose="02020503060305020303" pitchFamily="18" charset="77"/>
            </a:endParaRP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Reasoning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-&gt;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Prompting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(</a:t>
            </a:r>
            <a:r>
              <a:rPr lang="en-US" altLang="zh-CN" sz="2800" dirty="0" err="1">
                <a:solidFill>
                  <a:schemeClr val="accent1"/>
                </a:solidFill>
                <a:latin typeface="Bell MT" panose="02020503060305020303" pitchFamily="18" charset="77"/>
              </a:rPr>
              <a:t>CoT</a:t>
            </a:r>
            <a:r>
              <a:rPr lang="en-US" altLang="zh-CN" sz="2800" dirty="0">
                <a:solidFill>
                  <a:schemeClr val="accent1"/>
                </a:solidFill>
                <a:latin typeface="Bell MT" panose="02020503060305020303" pitchFamily="18" charset="77"/>
              </a:rPr>
              <a:t>,</a:t>
            </a:r>
            <a:r>
              <a:rPr lang="zh-CN" altLang="en-US" sz="2800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 err="1">
                <a:solidFill>
                  <a:schemeClr val="accent1"/>
                </a:solidFill>
                <a:latin typeface="Bell MT" panose="02020503060305020303" pitchFamily="18" charset="77"/>
              </a:rPr>
              <a:t>ToT</a:t>
            </a:r>
            <a:r>
              <a:rPr lang="en-US" altLang="zh-CN" sz="2800" dirty="0">
                <a:solidFill>
                  <a:schemeClr val="accent1"/>
                </a:solidFill>
                <a:latin typeface="Bell MT" panose="02020503060305020303" pitchFamily="18" charset="77"/>
              </a:rPr>
              <a:t>,</a:t>
            </a:r>
            <a:r>
              <a:rPr lang="zh-CN" altLang="en-US" sz="2800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 err="1">
                <a:solidFill>
                  <a:schemeClr val="accent1"/>
                </a:solidFill>
                <a:latin typeface="Bell MT" panose="02020503060305020303" pitchFamily="18" charset="77"/>
              </a:rPr>
              <a:t>CueCoT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)</a:t>
            </a:r>
            <a:endParaRPr lang="en-HK" altLang="zh-CN" sz="2800" dirty="0">
              <a:solidFill>
                <a:srgbClr val="000000"/>
              </a:solidFill>
              <a:latin typeface="Bell MT" panose="02020503060305020303" pitchFamily="18" charset="77"/>
            </a:endParaRP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Acting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-&gt;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Generate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Tokens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sz="2800" b="0" i="0" u="none" strike="noStrike" dirty="0">
                <a:solidFill>
                  <a:schemeClr val="accent1"/>
                </a:solidFill>
                <a:effectLst/>
                <a:latin typeface="Bell MT" panose="02020503060305020303" pitchFamily="18" charset="77"/>
              </a:rPr>
              <a:t>Reflection</a:t>
            </a:r>
            <a:r>
              <a:rPr lang="zh-CN" altLang="en-US" sz="2800" b="0" i="0" u="none" strike="noStrike" dirty="0">
                <a:solidFill>
                  <a:schemeClr val="accent1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Bell MT" panose="02020503060305020303" pitchFamily="18" charset="77"/>
              </a:rPr>
              <a:t>tokens,</a:t>
            </a:r>
            <a:r>
              <a:rPr lang="zh-CN" altLang="en-US" sz="2800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Bell MT" panose="02020503060305020303" pitchFamily="18" charset="77"/>
              </a:rPr>
              <a:t>SAFARI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Memory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-&gt;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One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of</a:t>
            </a:r>
            <a:r>
              <a:rPr lang="zh-CN" altLang="en-US" sz="28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c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onceptual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tools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endParaRPr lang="en-US" altLang="zh-CN" sz="2800" dirty="0">
              <a:solidFill>
                <a:srgbClr val="000000"/>
              </a:solidFill>
              <a:latin typeface="Bell MT" panose="02020503060305020303" pitchFamily="18" charset="77"/>
            </a:endParaRP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Decision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making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-&gt;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Contextual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t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ools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&amp;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Functional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tools</a:t>
            </a:r>
            <a:r>
              <a:rPr lang="zh-CN" altLang="en-US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 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(</a:t>
            </a:r>
            <a:r>
              <a:rPr lang="en-US" altLang="zh-CN" sz="2800" b="0" i="0" u="none" strike="noStrike" dirty="0">
                <a:solidFill>
                  <a:schemeClr val="accent1"/>
                </a:solidFill>
                <a:effectLst/>
                <a:latin typeface="Bell MT" panose="02020503060305020303" pitchFamily="18" charset="77"/>
              </a:rPr>
              <a:t>TPE</a:t>
            </a:r>
            <a:r>
              <a:rPr lang="en-US" altLang="zh-CN" sz="2800" b="0" i="0" u="none" strike="noStrike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)</a:t>
            </a:r>
          </a:p>
          <a:p>
            <a:pPr marL="742950" lvl="1" indent="-285750" fontAlgn="base">
              <a:buFont typeface="Wingdings" pitchFamily="2" charset="2"/>
              <a:buChar char="§"/>
            </a:pPr>
            <a:r>
              <a:rPr lang="en-US" altLang="zh-CN" sz="2800" dirty="0">
                <a:solidFill>
                  <a:srgbClr val="000000"/>
                </a:solidFill>
                <a:latin typeface="Bell MT" panose="02020503060305020303" pitchFamily="18" charset="77"/>
              </a:rPr>
              <a:t>……</a:t>
            </a:r>
            <a:endParaRPr lang="en-HK" sz="2800" b="0" u="none" strike="noStrike" dirty="0">
              <a:solidFill>
                <a:srgbClr val="000000"/>
              </a:solidFill>
              <a:effectLst/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88602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7159F808-7EAD-619F-21C9-28DEFAB8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44" name="Picture 2">
            <a:extLst>
              <a:ext uri="{FF2B5EF4-FFF2-40B4-BE49-F238E27FC236}">
                <a16:creationId xmlns:a16="http://schemas.microsoft.com/office/drawing/2014/main" id="{4D5A0EF7-33F4-106B-8558-83166852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BCDA16-1531-3B40-C0CC-859A3E25A46A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C092D39-385B-C673-01B6-94F9B46F9365}"/>
              </a:ext>
            </a:extLst>
          </p:cNvPr>
          <p:cNvSpPr txBox="1"/>
          <p:nvPr/>
        </p:nvSpPr>
        <p:spPr>
          <a:xfrm>
            <a:off x="93701" y="72304"/>
            <a:ext cx="10844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References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4FA0C6-B4D3-4D7A-4EF5-4B556C5871C6}"/>
              </a:ext>
            </a:extLst>
          </p:cNvPr>
          <p:cNvSpPr txBox="1"/>
          <p:nvPr/>
        </p:nvSpPr>
        <p:spPr>
          <a:xfrm>
            <a:off x="501787" y="1188522"/>
            <a:ext cx="1118842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CN" sz="2000" dirty="0">
                <a:latin typeface="Bell MT" panose="02020503060305020303" pitchFamily="18" charset="77"/>
                <a:ea typeface="Menlo" panose="020B0609030804020204" pitchFamily="49" charset="0"/>
                <a:cs typeface="Menlo" panose="020B0609030804020204" pitchFamily="49" charset="0"/>
              </a:rPr>
              <a:t>A Survey of the Evolution of Language Model-Based Dialogue Systems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000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TPE: Towards Better Compositional Reasoning over Conceptual Tools with Multi-persona Collaboration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2000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Cue-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CoT</a:t>
            </a:r>
            <a:r>
              <a:rPr lang="en-US" sz="2000" i="0" dirty="0">
                <a:solidFill>
                  <a:srgbClr val="000000"/>
                </a:solidFill>
                <a:effectLst/>
                <a:latin typeface="Bell MT" panose="02020503060305020303" pitchFamily="18" charset="77"/>
              </a:rPr>
              <a:t>: Chain-of-thought Prompting for Responding to In-depth Dialogue Questions with LLMs</a:t>
            </a:r>
            <a:r>
              <a:rPr lang="en-US" altLang="zh-CN" sz="2000" dirty="0">
                <a:solidFill>
                  <a:srgbClr val="000000"/>
                </a:solidFill>
                <a:latin typeface="Bell MT" panose="02020503060305020303" pitchFamily="18" charset="77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Bell MT" panose="02020503060305020303" pitchFamily="18" charset="77"/>
              </a:rPr>
              <a:t>EMNLP</a:t>
            </a:r>
            <a:r>
              <a:rPr lang="zh-CN" altLang="en-US" sz="2000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Bell MT" panose="02020503060305020303" pitchFamily="18" charset="77"/>
              </a:rPr>
              <a:t>2023</a:t>
            </a:r>
            <a:endParaRPr lang="en-US" sz="2000" i="0" dirty="0">
              <a:solidFill>
                <a:srgbClr val="C00000"/>
              </a:solidFill>
              <a:effectLst/>
              <a:latin typeface="Bell MT" panose="02020503060305020303" pitchFamily="18" charset="77"/>
            </a:endParaRPr>
          </a:p>
          <a:p>
            <a:pPr marL="514350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latin typeface="Bell MT" panose="02020503060305020303" pitchFamily="18" charset="77"/>
              </a:rPr>
              <a:t>Large Language Models as Source Planner for Personalized Knowledge-grounded Dialogues</a:t>
            </a:r>
            <a:r>
              <a:rPr lang="en-US" altLang="zh-CN" sz="2000" dirty="0">
                <a:solidFill>
                  <a:srgbClr val="000000"/>
                </a:solidFill>
                <a:latin typeface="Bell MT" panose="02020503060305020303" pitchFamily="18" charset="77"/>
              </a:rPr>
              <a:t> ,</a:t>
            </a:r>
            <a:r>
              <a:rPr lang="zh-CN" altLang="en-US" sz="2000" dirty="0">
                <a:solidFill>
                  <a:srgbClr val="0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Bell MT" panose="02020503060305020303" pitchFamily="18" charset="77"/>
              </a:rPr>
              <a:t>EMNLP</a:t>
            </a:r>
            <a:r>
              <a:rPr lang="zh-CN" altLang="en-US" sz="2000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Bell MT" panose="02020503060305020303" pitchFamily="18" charset="77"/>
              </a:rPr>
              <a:t>2023</a:t>
            </a:r>
            <a:endParaRPr lang="en-US" altLang="zh-CN" sz="2000" dirty="0">
              <a:solidFill>
                <a:srgbClr val="C00000"/>
              </a:solidFill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14350" indent="-5143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HK" sz="2000" u="none" strike="noStrike" dirty="0">
              <a:effectLst/>
              <a:latin typeface="Bell MT" panose="02020503060305020303" pitchFamily="18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063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D349F2-4086-0530-95D2-A7ABD672757A}"/>
              </a:ext>
            </a:extLst>
          </p:cNvPr>
          <p:cNvSpPr txBox="1"/>
          <p:nvPr/>
        </p:nvSpPr>
        <p:spPr>
          <a:xfrm>
            <a:off x="4509981" y="914139"/>
            <a:ext cx="32737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latin typeface="Bell MT" panose="02020503060305020303" pitchFamily="18" charset="77"/>
              </a:rPr>
              <a:t>Thanks.</a:t>
            </a:r>
            <a:endParaRPr lang="en-US" sz="6600" dirty="0">
              <a:latin typeface="Bell MT" panose="02020503060305020303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73CBC-E298-C7CC-6F04-919AAC999D9B}"/>
              </a:ext>
            </a:extLst>
          </p:cNvPr>
          <p:cNvSpPr txBox="1"/>
          <p:nvPr/>
        </p:nvSpPr>
        <p:spPr>
          <a:xfrm>
            <a:off x="4622870" y="2450509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https://rulegreen.github.io/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7F8603-F073-1BAD-F0B0-59F1A4E1D0D2}"/>
              </a:ext>
            </a:extLst>
          </p:cNvPr>
          <p:cNvSpPr txBox="1"/>
          <p:nvPr/>
        </p:nvSpPr>
        <p:spPr>
          <a:xfrm>
            <a:off x="5124691" y="2022135"/>
            <a:ext cx="204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Bell MT" panose="02020503060305020303" pitchFamily="18" charset="77"/>
              </a:rPr>
              <a:t>Hongru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55F8A-4613-BD79-3893-742D5E09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068" y="3808240"/>
            <a:ext cx="2159981" cy="2135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43C7B-1E4B-27DC-E8FD-2A1BBDB51B5D}"/>
              </a:ext>
            </a:extLst>
          </p:cNvPr>
          <p:cNvSpPr txBox="1"/>
          <p:nvPr/>
        </p:nvSpPr>
        <p:spPr>
          <a:xfrm>
            <a:off x="1976759" y="6064188"/>
            <a:ext cx="4321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Bell MT" panose="02020503060305020303" pitchFamily="18" charset="77"/>
              </a:rPr>
              <a:t>Code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&amp;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Benchmark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AC43A-AE7B-C68D-2EC4-0B5D1B0763B4}"/>
              </a:ext>
            </a:extLst>
          </p:cNvPr>
          <p:cNvSpPr txBox="1"/>
          <p:nvPr/>
        </p:nvSpPr>
        <p:spPr>
          <a:xfrm>
            <a:off x="5489515" y="6064188"/>
            <a:ext cx="148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Bell MT" panose="02020503060305020303" pitchFamily="18" charset="77"/>
              </a:rPr>
              <a:t>Homepage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EF0DE-1356-E78A-5223-D543BDF97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01" y="3808240"/>
            <a:ext cx="2159981" cy="217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528E51-9B16-F7F4-2CBD-13B1B1DF1F9D}"/>
              </a:ext>
            </a:extLst>
          </p:cNvPr>
          <p:cNvSpPr txBox="1"/>
          <p:nvPr/>
        </p:nvSpPr>
        <p:spPr>
          <a:xfrm>
            <a:off x="8694706" y="6064188"/>
            <a:ext cx="8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Bell MT" panose="02020503060305020303" pitchFamily="18" charset="77"/>
              </a:rPr>
              <a:t>Zhihu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046D1-8AEC-50A3-B69A-9CE2288FD8AA}"/>
              </a:ext>
            </a:extLst>
          </p:cNvPr>
          <p:cNvSpPr txBox="1"/>
          <p:nvPr/>
        </p:nvSpPr>
        <p:spPr>
          <a:xfrm>
            <a:off x="3645936" y="3014711"/>
            <a:ext cx="5001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https://github.com/ruleGreen/Survey-Evolution-DS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71ED7-5000-6EF9-7365-CFB39A64D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7135" y="3820184"/>
            <a:ext cx="2159981" cy="21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3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EAAD4-F5D8-7926-7AAD-04E45C78DC80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95B007E-858C-CD0D-5F95-26C144E9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3D515-7DDF-0B23-A622-30D61F6F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9B001-126A-E367-CE34-E0FEA54FFFA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39C9ED2-3385-47C7-2F49-D1EC8205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649" y="1129682"/>
            <a:ext cx="9734701" cy="4981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742061-D803-F3A6-F25A-0ABB24F18B43}"/>
              </a:ext>
            </a:extLst>
          </p:cNvPr>
          <p:cNvSpPr txBox="1"/>
          <p:nvPr/>
        </p:nvSpPr>
        <p:spPr>
          <a:xfrm>
            <a:off x="1143592" y="6437492"/>
            <a:ext cx="110484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HK" sz="1400" b="0" i="1" u="sng" dirty="0">
                <a:effectLst/>
                <a:latin typeface="Georgia" panose="02040502050405020303" pitchFamily="18" charset="0"/>
              </a:rPr>
              <a:t>A Survey on Recent Advances and Challenges in Reinforcement Learning Methods for Task-oriented Dialogue Policy Learning</a:t>
            </a:r>
            <a:r>
              <a:rPr lang="en-US" altLang="zh-CN" sz="1400" b="0" i="1" u="sng" dirty="0">
                <a:effectLst/>
                <a:latin typeface="Georgia" panose="02040502050405020303" pitchFamily="18" charset="0"/>
              </a:rPr>
              <a:t>.</a:t>
            </a:r>
            <a:r>
              <a:rPr lang="zh-CN" altLang="en-US" sz="1400" b="0" i="1" u="sng" dirty="0">
                <a:effectLst/>
                <a:latin typeface="Georgia" panose="02040502050405020303" pitchFamily="18" charset="0"/>
              </a:rPr>
              <a:t> </a:t>
            </a:r>
            <a:r>
              <a:rPr lang="en-US" altLang="zh-CN" sz="1400" i="1" u="sng" dirty="0">
                <a:latin typeface="Georgia" panose="02040502050405020303" pitchFamily="18" charset="0"/>
              </a:rPr>
              <a:t>MIR</a:t>
            </a:r>
            <a:endParaRPr lang="en-HK" sz="1400" b="0" i="1" u="sng" dirty="0"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3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EAAD4-F5D8-7926-7AAD-04E45C78DC80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What’s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?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95B007E-858C-CD0D-5F95-26C144E9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3D515-7DDF-0B23-A622-30D61F6F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9B001-126A-E367-CE34-E0FEA54FFFA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BC1BDCE-79C9-1E06-410E-DBDBC65AD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25" y="1239549"/>
            <a:ext cx="10986350" cy="4514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AF7DB-5936-9662-4F0B-1E0F591CDA67}"/>
              </a:ext>
            </a:extLst>
          </p:cNvPr>
          <p:cNvSpPr txBox="1"/>
          <p:nvPr/>
        </p:nvSpPr>
        <p:spPr>
          <a:xfrm>
            <a:off x="5510813" y="6401171"/>
            <a:ext cx="5905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#18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http://coai.cs.tsinghua.edu.cn/hml/media/files/dialog.pdf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53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EAAD4-F5D8-7926-7AAD-04E45C78DC80}"/>
              </a:ext>
            </a:extLst>
          </p:cNvPr>
          <p:cNvSpPr txBox="1"/>
          <p:nvPr/>
        </p:nvSpPr>
        <p:spPr>
          <a:xfrm>
            <a:off x="93701" y="72304"/>
            <a:ext cx="7145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The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History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of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System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pic>
        <p:nvPicPr>
          <p:cNvPr id="3" name="Picture 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B95B007E-858C-CD0D-5F95-26C144E9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793D515-7DDF-0B23-A622-30D61F6FF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09B001-126A-E367-CE34-E0FEA54FFFA2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CC0EA5-420E-CFC9-4A8E-844E3EFFFC2C}"/>
              </a:ext>
            </a:extLst>
          </p:cNvPr>
          <p:cNvSpPr txBox="1"/>
          <p:nvPr/>
        </p:nvSpPr>
        <p:spPr>
          <a:xfrm>
            <a:off x="2388704" y="6281516"/>
            <a:ext cx="741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A Survey of the Evolution of Language Model-Based Dialogue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B3B20-E4F4-36DA-472C-6B0C8DCF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75" y="1341798"/>
            <a:ext cx="10788849" cy="44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0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BBDC3BF-C79C-9054-6F4B-455212E190C8}"/>
              </a:ext>
            </a:extLst>
          </p:cNvPr>
          <p:cNvSpPr txBox="1"/>
          <p:nvPr/>
        </p:nvSpPr>
        <p:spPr>
          <a:xfrm>
            <a:off x="484910" y="1273331"/>
            <a:ext cx="681643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Early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Works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Eliza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/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GUS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/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Alice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/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……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First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Milestone: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Seq2Seq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network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RNN: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LSTM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/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GRU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b="1" dirty="0">
                <a:solidFill>
                  <a:schemeClr val="accent1"/>
                </a:solidFill>
                <a:latin typeface="Bell MT" panose="02020503060305020303" pitchFamily="18" charset="77"/>
              </a:rPr>
              <a:t>Open-domain</a:t>
            </a:r>
            <a:r>
              <a:rPr lang="zh-CN" altLang="en-US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Bell MT" panose="02020503060305020303" pitchFamily="18" charset="77"/>
              </a:rPr>
              <a:t>DS</a:t>
            </a:r>
            <a:r>
              <a:rPr lang="zh-CN" altLang="en-US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Bell MT" panose="02020503060305020303" pitchFamily="18" charset="77"/>
              </a:rPr>
              <a:t>attracts</a:t>
            </a:r>
            <a:r>
              <a:rPr lang="zh-CN" altLang="en-US" b="1" dirty="0">
                <a:solidFill>
                  <a:schemeClr val="accent1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Bell MT" panose="02020503060305020303" pitchFamily="18" charset="77"/>
              </a:rPr>
              <a:t>attention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Second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Milestone: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Transformer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Encoder: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Bert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Decoder: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GPT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Others: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 err="1">
                <a:latin typeface="Bell MT" panose="02020503060305020303" pitchFamily="18" charset="77"/>
              </a:rPr>
              <a:t>UniLM</a:t>
            </a:r>
            <a:r>
              <a:rPr lang="en-US" altLang="zh-CN" dirty="0">
                <a:latin typeface="Bell MT" panose="02020503060305020303" pitchFamily="18" charset="77"/>
              </a:rPr>
              <a:t>,</a:t>
            </a:r>
            <a:r>
              <a:rPr lang="zh-CN" altLang="en-US" dirty="0">
                <a:latin typeface="Bell MT" panose="02020503060305020303" pitchFamily="18" charset="77"/>
              </a:rPr>
              <a:t> </a:t>
            </a:r>
            <a:r>
              <a:rPr lang="en-US" altLang="zh-CN" dirty="0">
                <a:latin typeface="Bell MT" panose="02020503060305020303" pitchFamily="18" charset="77"/>
              </a:rPr>
              <a:t>…..</a:t>
            </a:r>
            <a:endParaRPr lang="en-US" dirty="0">
              <a:latin typeface="Bell MT" panose="02020503060305020303" pitchFamily="18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27762-ACB4-B554-CDB0-7EB458E0E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91" y="2367676"/>
            <a:ext cx="5410200" cy="2827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36ECFE-E884-CB8D-C920-CC4229A2CBA2}"/>
              </a:ext>
            </a:extLst>
          </p:cNvPr>
          <p:cNvSpPr txBox="1"/>
          <p:nvPr/>
        </p:nvSpPr>
        <p:spPr>
          <a:xfrm>
            <a:off x="3796145" y="1794559"/>
            <a:ext cx="7097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chemeClr val="accent1"/>
                </a:solidFill>
                <a:latin typeface="+mn-ea"/>
              </a:rPr>
              <a:t>rule-based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machine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learning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/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simple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task</a:t>
            </a:r>
            <a:r>
              <a:rPr lang="zh-CN" altLang="en-US" dirty="0">
                <a:solidFill>
                  <a:schemeClr val="accent1"/>
                </a:solidFill>
                <a:latin typeface="+mn-ea"/>
              </a:rPr>
              <a:t>，</a:t>
            </a:r>
            <a:r>
              <a:rPr lang="en-US" altLang="zh-CN" b="1" dirty="0">
                <a:solidFill>
                  <a:schemeClr val="accent1"/>
                </a:solidFill>
                <a:latin typeface="+mn-ea"/>
              </a:rPr>
              <a:t>task-oriented</a:t>
            </a: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 </a:t>
            </a:r>
            <a:endParaRPr lang="en-US" altLang="zh-CN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5B72A-1573-C499-A093-3CAB7C882C18}"/>
              </a:ext>
            </a:extLst>
          </p:cNvPr>
          <p:cNvSpPr txBox="1"/>
          <p:nvPr/>
        </p:nvSpPr>
        <p:spPr>
          <a:xfrm>
            <a:off x="1227916" y="5488486"/>
            <a:ext cx="79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Bell MT" panose="02020503060305020303" pitchFamily="18" charset="77"/>
              </a:rPr>
              <a:t>Task</a:t>
            </a:r>
            <a:endParaRPr lang="en-US" b="1" dirty="0">
              <a:solidFill>
                <a:schemeClr val="accent1"/>
              </a:solidFill>
              <a:latin typeface="Bell MT" panose="02020503060305020303" pitchFamily="18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9441D-B7AA-7FA2-A610-CBF3005968ED}"/>
              </a:ext>
            </a:extLst>
          </p:cNvPr>
          <p:cNvSpPr txBox="1"/>
          <p:nvPr/>
        </p:nvSpPr>
        <p:spPr>
          <a:xfrm>
            <a:off x="2563038" y="5497968"/>
            <a:ext cx="183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Single-domain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14624E-9F9B-5AC6-A81F-C61B3A32CD84}"/>
              </a:ext>
            </a:extLst>
          </p:cNvPr>
          <p:cNvCxnSpPr>
            <a:cxnSpLocks/>
          </p:cNvCxnSpPr>
          <p:nvPr/>
        </p:nvCxnSpPr>
        <p:spPr>
          <a:xfrm>
            <a:off x="4081897" y="5682634"/>
            <a:ext cx="356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A2FBA5-52F2-C809-766F-8871B587DE98}"/>
              </a:ext>
            </a:extLst>
          </p:cNvPr>
          <p:cNvSpPr txBox="1"/>
          <p:nvPr/>
        </p:nvSpPr>
        <p:spPr>
          <a:xfrm>
            <a:off x="4452559" y="5493227"/>
            <a:ext cx="2060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Multiple-domain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2DC11-7017-07F8-ECC7-6BFD5D3B9926}"/>
              </a:ext>
            </a:extLst>
          </p:cNvPr>
          <p:cNvSpPr txBox="1"/>
          <p:nvPr/>
        </p:nvSpPr>
        <p:spPr>
          <a:xfrm>
            <a:off x="6677891" y="5493227"/>
            <a:ext cx="16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Cross-domain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831392-4A19-AD41-6784-DB1408666454}"/>
              </a:ext>
            </a:extLst>
          </p:cNvPr>
          <p:cNvCxnSpPr>
            <a:cxnSpLocks/>
          </p:cNvCxnSpPr>
          <p:nvPr/>
        </p:nvCxnSpPr>
        <p:spPr>
          <a:xfrm>
            <a:off x="6263988" y="5682634"/>
            <a:ext cx="356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F3348A-1155-B01D-33FF-53C26EDE5F14}"/>
              </a:ext>
            </a:extLst>
          </p:cNvPr>
          <p:cNvSpPr txBox="1"/>
          <p:nvPr/>
        </p:nvSpPr>
        <p:spPr>
          <a:xfrm>
            <a:off x="860713" y="5954984"/>
            <a:ext cx="164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Bell MT" panose="02020503060305020303" pitchFamily="18" charset="77"/>
              </a:rPr>
              <a:t>Architecture</a:t>
            </a:r>
            <a:endParaRPr lang="en-US" b="1" dirty="0">
              <a:solidFill>
                <a:schemeClr val="accent1"/>
              </a:solidFill>
              <a:latin typeface="Bell MT" panose="02020503060305020303" pitchFamily="18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4CB2D4-A9CB-54A4-3021-0B60C49DF488}"/>
              </a:ext>
            </a:extLst>
          </p:cNvPr>
          <p:cNvSpPr txBox="1"/>
          <p:nvPr/>
        </p:nvSpPr>
        <p:spPr>
          <a:xfrm>
            <a:off x="2738006" y="5954984"/>
            <a:ext cx="183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Rule-based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C0B23F-1024-F386-29E6-D5F738A9C0A8}"/>
              </a:ext>
            </a:extLst>
          </p:cNvPr>
          <p:cNvCxnSpPr>
            <a:cxnSpLocks/>
          </p:cNvCxnSpPr>
          <p:nvPr/>
        </p:nvCxnSpPr>
        <p:spPr>
          <a:xfrm>
            <a:off x="4081897" y="6144391"/>
            <a:ext cx="356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6B8E4D5-EF19-10EB-FE2D-C73DBA7A0086}"/>
              </a:ext>
            </a:extLst>
          </p:cNvPr>
          <p:cNvSpPr txBox="1"/>
          <p:nvPr/>
        </p:nvSpPr>
        <p:spPr>
          <a:xfrm>
            <a:off x="4452559" y="5954984"/>
            <a:ext cx="2060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RNN</a:t>
            </a:r>
            <a:endParaRPr lang="en-US" dirty="0">
              <a:latin typeface="Bell MT" panose="02020503060305020303" pitchFamily="18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501EDF-211E-BB0E-2D5D-78377D69E0DB}"/>
              </a:ext>
            </a:extLst>
          </p:cNvPr>
          <p:cNvSpPr txBox="1"/>
          <p:nvPr/>
        </p:nvSpPr>
        <p:spPr>
          <a:xfrm>
            <a:off x="5505343" y="5954984"/>
            <a:ext cx="164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Bell MT" panose="02020503060305020303" pitchFamily="18" charset="77"/>
              </a:rPr>
              <a:t>Transformer</a:t>
            </a:r>
            <a:endParaRPr lang="en-US" dirty="0">
              <a:latin typeface="Bell MT" panose="02020503060305020303" pitchFamily="18" charset="77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BB4D2B-8F2A-4B9E-8457-00A038680569}"/>
              </a:ext>
            </a:extLst>
          </p:cNvPr>
          <p:cNvCxnSpPr>
            <a:cxnSpLocks/>
          </p:cNvCxnSpPr>
          <p:nvPr/>
        </p:nvCxnSpPr>
        <p:spPr>
          <a:xfrm>
            <a:off x="5148588" y="6144391"/>
            <a:ext cx="3567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Brace 30">
            <a:extLst>
              <a:ext uri="{FF2B5EF4-FFF2-40B4-BE49-F238E27FC236}">
                <a16:creationId xmlns:a16="http://schemas.microsoft.com/office/drawing/2014/main" id="{68362E93-D34C-4227-0B0A-9471F0D3EEF8}"/>
              </a:ext>
            </a:extLst>
          </p:cNvPr>
          <p:cNvSpPr/>
          <p:nvPr/>
        </p:nvSpPr>
        <p:spPr>
          <a:xfrm>
            <a:off x="8539488" y="5682634"/>
            <a:ext cx="304799" cy="552333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CB0D2E-485B-0985-C334-3184EA75381A}"/>
              </a:ext>
            </a:extLst>
          </p:cNvPr>
          <p:cNvSpPr txBox="1"/>
          <p:nvPr/>
        </p:nvSpPr>
        <p:spPr>
          <a:xfrm>
            <a:off x="9178369" y="5497968"/>
            <a:ext cx="223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Pre-trained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Language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Models</a:t>
            </a: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Bell MT" panose="02020503060305020303" pitchFamily="18" charset="77"/>
              </a:rPr>
              <a:t>(PLM</a:t>
            </a:r>
            <a:r>
              <a:rPr lang="zh-CN" altLang="en-US" b="1" dirty="0">
                <a:solidFill>
                  <a:srgbClr val="C00000"/>
                </a:solidFill>
                <a:latin typeface="Bell MT" panose="02020503060305020303" pitchFamily="18" charset="77"/>
              </a:rPr>
              <a:t>）</a:t>
            </a:r>
            <a:endParaRPr lang="en-US" b="1" dirty="0">
              <a:solidFill>
                <a:srgbClr val="C00000"/>
              </a:solidFill>
              <a:latin typeface="Bell MT" panose="02020503060305020303" pitchFamily="18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4492D-9A9D-DFE7-38D3-E705C0BFEAA3}"/>
              </a:ext>
            </a:extLst>
          </p:cNvPr>
          <p:cNvSpPr txBox="1"/>
          <p:nvPr/>
        </p:nvSpPr>
        <p:spPr>
          <a:xfrm>
            <a:off x="93701" y="72304"/>
            <a:ext cx="8750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b="1" dirty="0">
                <a:latin typeface="Bell MT" panose="02020503060305020303" pitchFamily="18" charset="77"/>
              </a:rPr>
              <a:t>The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Independent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Development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of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Dialogue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r>
              <a:rPr lang="en-US" altLang="zh-CN" sz="2800" b="1" dirty="0">
                <a:latin typeface="Bell MT" panose="02020503060305020303" pitchFamily="18" charset="77"/>
              </a:rPr>
              <a:t>System</a:t>
            </a:r>
            <a:r>
              <a:rPr lang="zh-CN" altLang="en-US" sz="2800" b="1" dirty="0">
                <a:latin typeface="Bell MT" panose="02020503060305020303" pitchFamily="18" charset="77"/>
              </a:rPr>
              <a:t> </a:t>
            </a:r>
            <a:endParaRPr lang="en-US" sz="2800" b="1" dirty="0">
              <a:latin typeface="Bell MT" panose="02020503060305020303" pitchFamily="18" charset="77"/>
            </a:endParaRPr>
          </a:p>
        </p:txBody>
      </p:sp>
      <p:pic>
        <p:nvPicPr>
          <p:cNvPr id="13" name="Picture 12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1D2E0C16-C292-7C74-BA92-4B90FF0A9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49A4BED-DF61-34B5-A0A0-F072DF36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6C9746-3CB3-7DB6-BE8C-278C4A759F13}"/>
              </a:ext>
            </a:extLst>
          </p:cNvPr>
          <p:cNvCxnSpPr>
            <a:cxnSpLocks/>
          </p:cNvCxnSpPr>
          <p:nvPr/>
        </p:nvCxnSpPr>
        <p:spPr>
          <a:xfrm>
            <a:off x="0" y="705678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50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3505C0-3CC2-00CC-6B07-0C790AEC9AEA}"/>
              </a:ext>
            </a:extLst>
          </p:cNvPr>
          <p:cNvSpPr txBox="1"/>
          <p:nvPr/>
        </p:nvSpPr>
        <p:spPr>
          <a:xfrm>
            <a:off x="0" y="18844"/>
            <a:ext cx="8437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Fusion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between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LLM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and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Dialogue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Model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C4801-8355-DEE4-BD1F-CAC08AC5D1D0}"/>
              </a:ext>
            </a:extLst>
          </p:cNvPr>
          <p:cNvCxnSpPr>
            <a:cxnSpLocks/>
          </p:cNvCxnSpPr>
          <p:nvPr/>
        </p:nvCxnSpPr>
        <p:spPr>
          <a:xfrm>
            <a:off x="0" y="701616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E374120-BC1D-66B5-FE6F-59EB44C5D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09" y="1916545"/>
            <a:ext cx="4076791" cy="3528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F2F7E-F11C-40DF-47AF-1993609449F2}"/>
              </a:ext>
            </a:extLst>
          </p:cNvPr>
          <p:cNvSpPr txBox="1"/>
          <p:nvPr/>
        </p:nvSpPr>
        <p:spPr>
          <a:xfrm>
            <a:off x="375896" y="2644170"/>
            <a:ext cx="7953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Fusion</a:t>
            </a:r>
            <a:r>
              <a:rPr lang="zh-CN" altLang="en-US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1:</a:t>
            </a:r>
            <a:r>
              <a:rPr lang="zh-CN" altLang="en-US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Task-oriented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DS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and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Open-domain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DS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(PLM)</a:t>
            </a:r>
            <a:endParaRPr lang="en-HK" altLang="zh-CN" sz="2400" b="1" dirty="0">
              <a:latin typeface="Bell MT" panose="02020503060305020303" pitchFamily="18" charset="77"/>
            </a:endParaRPr>
          </a:p>
          <a:p>
            <a:endParaRPr lang="en-HK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endParaRPr lang="en-HK" sz="2400" b="1" dirty="0">
              <a:solidFill>
                <a:schemeClr val="accent1"/>
              </a:solidFill>
              <a:latin typeface="Bell MT" panose="02020503060305020303" pitchFamily="18" charset="77"/>
            </a:endParaRPr>
          </a:p>
          <a:p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Fusion</a:t>
            </a:r>
            <a:r>
              <a:rPr lang="zh-CN" altLang="en-US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2:</a:t>
            </a:r>
            <a:r>
              <a:rPr lang="zh-CN" altLang="en-US" sz="2400" b="1" dirty="0">
                <a:solidFill>
                  <a:srgbClr val="C00000"/>
                </a:solidFill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Large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Language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Models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and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Dialogue</a:t>
            </a:r>
            <a:r>
              <a:rPr lang="zh-CN" altLang="en-US" sz="2400" b="1" dirty="0">
                <a:latin typeface="Bell MT" panose="02020503060305020303" pitchFamily="18" charset="77"/>
              </a:rPr>
              <a:t> </a:t>
            </a:r>
            <a:r>
              <a:rPr lang="en-US" altLang="zh-CN" sz="2400" b="1" dirty="0">
                <a:latin typeface="Bell MT" panose="02020503060305020303" pitchFamily="18" charset="77"/>
              </a:rPr>
              <a:t>Models</a:t>
            </a:r>
            <a:endParaRPr lang="en-US" sz="2400" b="1" dirty="0">
              <a:latin typeface="Bell MT" panose="02020503060305020303" pitchFamily="18" charset="77"/>
            </a:endParaRPr>
          </a:p>
        </p:txBody>
      </p:sp>
      <p:pic>
        <p:nvPicPr>
          <p:cNvPr id="6" name="Picture 5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13CD2CDA-A567-BD49-08B4-F3259C69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3E403C3-9CA4-E9C0-7335-9F4328D0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F2237-77E6-4889-95EE-58C66B078D9A}"/>
              </a:ext>
            </a:extLst>
          </p:cNvPr>
          <p:cNvSpPr txBox="1"/>
          <p:nvPr/>
        </p:nvSpPr>
        <p:spPr>
          <a:xfrm>
            <a:off x="2388704" y="6281516"/>
            <a:ext cx="7414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ell MT" panose="02020503060305020303" pitchFamily="18" charset="77"/>
              </a:rPr>
              <a:t>A Survey of the Evolution of Language Model-Based Dialogue Systems</a:t>
            </a:r>
          </a:p>
        </p:txBody>
      </p:sp>
    </p:spTree>
    <p:extLst>
      <p:ext uri="{BB962C8B-B14F-4D97-AF65-F5344CB8AC3E}">
        <p14:creationId xmlns:p14="http://schemas.microsoft.com/office/powerpoint/2010/main" val="400979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3505C0-3CC2-00CC-6B07-0C790AEC9AEA}"/>
              </a:ext>
            </a:extLst>
          </p:cNvPr>
          <p:cNvSpPr txBox="1"/>
          <p:nvPr/>
        </p:nvSpPr>
        <p:spPr>
          <a:xfrm>
            <a:off x="193742" y="43588"/>
            <a:ext cx="10280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b="1" dirty="0">
                <a:latin typeface="Bell MT" panose="02020503060305020303" pitchFamily="18" charset="77"/>
              </a:rPr>
              <a:t>Fusion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1: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Task-oriented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DS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and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Open-domain</a:t>
            </a:r>
            <a:r>
              <a:rPr lang="zh-CN" altLang="en-US" sz="3200" b="1" dirty="0">
                <a:latin typeface="Bell MT" panose="02020503060305020303" pitchFamily="18" charset="77"/>
              </a:rPr>
              <a:t> </a:t>
            </a:r>
            <a:r>
              <a:rPr lang="en-US" altLang="zh-CN" sz="3200" b="1" dirty="0">
                <a:latin typeface="Bell MT" panose="02020503060305020303" pitchFamily="18" charset="77"/>
              </a:rPr>
              <a:t>DS</a:t>
            </a:r>
            <a:endParaRPr lang="en-US" sz="3200" b="1" dirty="0">
              <a:latin typeface="Bell MT" panose="02020503060305020303" pitchFamily="18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C4801-8355-DEE4-BD1F-CAC08AC5D1D0}"/>
              </a:ext>
            </a:extLst>
          </p:cNvPr>
          <p:cNvCxnSpPr>
            <a:cxnSpLocks/>
          </p:cNvCxnSpPr>
          <p:nvPr/>
        </p:nvCxnSpPr>
        <p:spPr>
          <a:xfrm>
            <a:off x="0" y="679981"/>
            <a:ext cx="12192000" cy="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73F34F9-C3FA-8F97-8444-95B875AB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83" y="817885"/>
            <a:ext cx="4400117" cy="1881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0AC06D-50BA-1509-5F80-9A318B202DDC}"/>
              </a:ext>
            </a:extLst>
          </p:cNvPr>
          <p:cNvSpPr txBox="1"/>
          <p:nvPr/>
        </p:nvSpPr>
        <p:spPr>
          <a:xfrm>
            <a:off x="457200" y="1418099"/>
            <a:ext cx="65947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Fusion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inside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Task-oriented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DS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NLU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DST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DPL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dirty="0">
                <a:latin typeface="Bell MT" panose="02020503060305020303" pitchFamily="18" charset="77"/>
              </a:rPr>
              <a:t>NLG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US" altLang="zh-CN" dirty="0">
              <a:latin typeface="Bell MT" panose="02020503060305020303" pitchFamily="18" charset="7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altLang="zh-CN" sz="2000" dirty="0">
                <a:latin typeface="Bell MT" panose="02020503060305020303" pitchFamily="18" charset="77"/>
              </a:rPr>
              <a:t>Fusion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between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Task-oriented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DS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and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Open-domain</a:t>
            </a:r>
            <a:r>
              <a:rPr lang="zh-CN" altLang="en-US" sz="2000" dirty="0">
                <a:latin typeface="Bell MT" panose="02020503060305020303" pitchFamily="18" charset="77"/>
              </a:rPr>
              <a:t> </a:t>
            </a:r>
            <a:r>
              <a:rPr lang="en-US" altLang="zh-CN" sz="2000" dirty="0">
                <a:latin typeface="Bell MT" panose="02020503060305020303" pitchFamily="18" charset="77"/>
              </a:rPr>
              <a:t>DS</a:t>
            </a:r>
            <a:endParaRPr lang="en-US" sz="2000" dirty="0">
              <a:latin typeface="Bell MT" panose="02020503060305020303" pitchFamily="18" charset="77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AEE96DC-3671-3766-7EC1-0C9DB1B8690B}"/>
              </a:ext>
            </a:extLst>
          </p:cNvPr>
          <p:cNvSpPr/>
          <p:nvPr/>
        </p:nvSpPr>
        <p:spPr>
          <a:xfrm>
            <a:off x="2430391" y="2099534"/>
            <a:ext cx="443346" cy="1745672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5653A-9AEF-429C-589C-EB02435589C8}"/>
              </a:ext>
            </a:extLst>
          </p:cNvPr>
          <p:cNvSpPr txBox="1"/>
          <p:nvPr/>
        </p:nvSpPr>
        <p:spPr>
          <a:xfrm>
            <a:off x="3026787" y="2787704"/>
            <a:ext cx="3640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Bell MT" panose="02020503060305020303" pitchFamily="18" charset="77"/>
              </a:rPr>
              <a:t>End2End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(E2E)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Task-oriented</a:t>
            </a:r>
            <a:r>
              <a:rPr lang="zh-CN" altLang="en-US" sz="1800" dirty="0">
                <a:latin typeface="Bell MT" panose="02020503060305020303" pitchFamily="18" charset="77"/>
              </a:rPr>
              <a:t> </a:t>
            </a:r>
            <a:r>
              <a:rPr lang="en-US" altLang="zh-CN" sz="1800" dirty="0">
                <a:latin typeface="Bell MT" panose="02020503060305020303" pitchFamily="18" charset="77"/>
              </a:rPr>
              <a:t>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AAF5E-A15C-CAB6-7C41-DE2E1C55B30B}"/>
              </a:ext>
            </a:extLst>
          </p:cNvPr>
          <p:cNvSpPr txBox="1"/>
          <p:nvPr/>
        </p:nvSpPr>
        <p:spPr>
          <a:xfrm>
            <a:off x="7334683" y="2671934"/>
            <a:ext cx="55111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SOLOIST: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End2End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(E2E)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23C179-2879-7C8F-7579-23FAB532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459" y="3048000"/>
            <a:ext cx="4227341" cy="1340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C310A0-B0DE-4153-05BD-8F89EE81C185}"/>
              </a:ext>
            </a:extLst>
          </p:cNvPr>
          <p:cNvSpPr txBox="1"/>
          <p:nvPr/>
        </p:nvSpPr>
        <p:spPr>
          <a:xfrm>
            <a:off x="7764173" y="4541697"/>
            <a:ext cx="42273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PPTOD: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Plug-and-Play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</a:t>
            </a:r>
            <a:r>
              <a:rPr lang="zh-CN" alt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368FA6-08DA-ACF9-7219-0583F7538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247" y="4865619"/>
            <a:ext cx="4572000" cy="194879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15DABDB-9B73-DCBE-9D0F-5BAAFF722336}"/>
              </a:ext>
            </a:extLst>
          </p:cNvPr>
          <p:cNvSpPr/>
          <p:nvPr/>
        </p:nvSpPr>
        <p:spPr>
          <a:xfrm>
            <a:off x="1286819" y="5214811"/>
            <a:ext cx="3099885" cy="1050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Task-oriented</a:t>
            </a:r>
            <a:br>
              <a:rPr lang="en-US" altLang="zh-CN" sz="2000" b="1" dirty="0">
                <a:latin typeface="Bell MT" panose="02020503060305020303" pitchFamily="18" charset="77"/>
              </a:rPr>
            </a:br>
            <a:r>
              <a:rPr lang="en-US" altLang="zh-CN" sz="2000" b="1" dirty="0">
                <a:latin typeface="Bell MT" panose="02020503060305020303" pitchFamily="18" charset="77"/>
              </a:rPr>
              <a:t>Dialogue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System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DA0717-354B-A772-F45B-064A326B3E42}"/>
              </a:ext>
            </a:extLst>
          </p:cNvPr>
          <p:cNvSpPr/>
          <p:nvPr/>
        </p:nvSpPr>
        <p:spPr>
          <a:xfrm>
            <a:off x="3762743" y="5214810"/>
            <a:ext cx="3099880" cy="10503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Bell MT" panose="02020503060305020303" pitchFamily="18" charset="77"/>
              </a:rPr>
              <a:t>Open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Domain</a:t>
            </a:r>
            <a:br>
              <a:rPr lang="en-US" altLang="zh-CN" sz="2000" b="1" dirty="0">
                <a:latin typeface="Bell MT" panose="02020503060305020303" pitchFamily="18" charset="77"/>
              </a:rPr>
            </a:br>
            <a:r>
              <a:rPr lang="en-US" altLang="zh-CN" sz="2000" b="1" dirty="0">
                <a:latin typeface="Bell MT" panose="02020503060305020303" pitchFamily="18" charset="77"/>
              </a:rPr>
              <a:t>Dialogue</a:t>
            </a:r>
            <a:r>
              <a:rPr lang="zh-CN" altLang="en-US" sz="2000" b="1" dirty="0">
                <a:latin typeface="Bell MT" panose="02020503060305020303" pitchFamily="18" charset="77"/>
              </a:rPr>
              <a:t> </a:t>
            </a:r>
            <a:r>
              <a:rPr lang="en-US" altLang="zh-CN" sz="2000" b="1" dirty="0">
                <a:latin typeface="Bell MT" panose="02020503060305020303" pitchFamily="18" charset="77"/>
              </a:rPr>
              <a:t>System</a:t>
            </a:r>
            <a:endParaRPr lang="en-US" sz="2000" b="1" dirty="0">
              <a:latin typeface="Bell MT" panose="02020503060305020303" pitchFamily="18" charset="77"/>
            </a:endParaRPr>
          </a:p>
        </p:txBody>
      </p:sp>
      <p:pic>
        <p:nvPicPr>
          <p:cNvPr id="4" name="Picture 3" descr="A purple and yellow shield with a white banner&#10;&#10;Description automatically generated">
            <a:extLst>
              <a:ext uri="{FF2B5EF4-FFF2-40B4-BE49-F238E27FC236}">
                <a16:creationId xmlns:a16="http://schemas.microsoft.com/office/drawing/2014/main" id="{5A8E5784-E603-DBE0-0263-69AB88340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9321" y="63396"/>
            <a:ext cx="762581" cy="6011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542A76-870C-3E60-7039-D58BCD30D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707" y="49372"/>
            <a:ext cx="762582" cy="6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48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2264</Words>
  <Application>Microsoft Macintosh PowerPoint</Application>
  <PresentationFormat>Widescreen</PresentationFormat>
  <Paragraphs>416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等线</vt:lpstr>
      <vt:lpstr>Söhne</vt:lpstr>
      <vt:lpstr>Arial</vt:lpstr>
      <vt:lpstr>Bell MT</vt:lpstr>
      <vt:lpstr>Calibri</vt:lpstr>
      <vt:lpstr>Calibri Light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Hongru</dc:creator>
  <cp:lastModifiedBy>WANG, Hongru</cp:lastModifiedBy>
  <cp:revision>32</cp:revision>
  <dcterms:created xsi:type="dcterms:W3CDTF">2023-11-16T05:24:27Z</dcterms:created>
  <dcterms:modified xsi:type="dcterms:W3CDTF">2023-11-28T11:06:02Z</dcterms:modified>
</cp:coreProperties>
</file>